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1"/>
  </p:notesMasterIdLst>
  <p:sldIdLst>
    <p:sldId id="256" r:id="rId2"/>
    <p:sldId id="273" r:id="rId3"/>
    <p:sldId id="270" r:id="rId4"/>
    <p:sldId id="271" r:id="rId5"/>
    <p:sldId id="278" r:id="rId6"/>
    <p:sldId id="291" r:id="rId7"/>
    <p:sldId id="292" r:id="rId8"/>
    <p:sldId id="279" r:id="rId9"/>
    <p:sldId id="289" r:id="rId10"/>
    <p:sldId id="290" r:id="rId11"/>
    <p:sldId id="272" r:id="rId12"/>
    <p:sldId id="293" r:id="rId13"/>
    <p:sldId id="282" r:id="rId14"/>
    <p:sldId id="283" r:id="rId15"/>
    <p:sldId id="296" r:id="rId16"/>
    <p:sldId id="276" r:id="rId17"/>
    <p:sldId id="294" r:id="rId18"/>
    <p:sldId id="288" r:id="rId19"/>
    <p:sldId id="287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sa Delanou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F414"/>
    <a:srgbClr val="F9F92D"/>
    <a:srgbClr val="D7DB2B"/>
    <a:srgbClr val="EF8B00"/>
    <a:srgbClr val="FBC205"/>
    <a:srgbClr val="ED7D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11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5BD8BD-C424-4C86-BC56-ECB9C12C986C}" type="datetimeFigureOut">
              <a:rPr lang="fr-FR"/>
              <a:pPr>
                <a:defRPr/>
              </a:pPr>
              <a:t>21/06/2017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8974CD-7F3A-4B0B-988F-6151018F46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</p:grpSp>
      </p:grpSp>
      <p:sp>
        <p:nvSpPr>
          <p:cNvPr id="15375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5375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88D379E-EB03-4302-86B5-2F192A2CDF35}" type="datetimeFigureOut">
              <a:rPr lang="fr-FR"/>
              <a:pPr>
                <a:defRPr/>
              </a:pPr>
              <a:t>21/06/2017</a:t>
            </a:fld>
            <a:endParaRPr lang="fr-FR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012F107-F4BF-4028-A785-2878FFE93E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EABDF-BB36-4F1E-9AAF-018D0281138F}" type="datetimeFigureOut">
              <a:rPr lang="fr-FR"/>
              <a:pPr>
                <a:defRPr/>
              </a:pPr>
              <a:t>21/06/2017</a:t>
            </a:fld>
            <a:endParaRPr lang="fr-FR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D1708-C853-46D4-8244-5160605CD3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07759-7C1F-45F7-9289-D3A37048AA4B}" type="datetimeFigureOut">
              <a:rPr lang="fr-FR"/>
              <a:pPr>
                <a:defRPr/>
              </a:pPr>
              <a:t>21/06/2017</a:t>
            </a:fld>
            <a:endParaRPr lang="fr-FR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BA34F-34DE-42ED-B148-37314C1A28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3B87D-A295-40B6-B495-05F793635715}" type="datetimeFigureOut">
              <a:rPr lang="fr-FR"/>
              <a:pPr>
                <a:defRPr/>
              </a:pPr>
              <a:t>21/06/2017</a:t>
            </a:fld>
            <a:endParaRPr lang="fr-FR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A43EE-961B-47BC-B912-C12E2C1BDB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A1628-812A-4DE9-A1D0-449DDBAE83F9}" type="datetimeFigureOut">
              <a:rPr lang="fr-FR"/>
              <a:pPr>
                <a:defRPr/>
              </a:pPr>
              <a:t>21/06/2017</a:t>
            </a:fld>
            <a:endParaRPr lang="fr-FR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1803C-4D2D-4614-AFF9-664701FB24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A82D1-57AC-4212-B81C-63FFC8C9AAD1}" type="datetimeFigureOut">
              <a:rPr lang="fr-FR"/>
              <a:pPr>
                <a:defRPr/>
              </a:pPr>
              <a:t>21/06/2017</a:t>
            </a:fld>
            <a:endParaRPr lang="fr-FR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E1F5F-5A44-4149-AFEA-3148B55E29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75ABF-05D4-46A6-BFDA-F47C27052E7A}" type="datetimeFigureOut">
              <a:rPr lang="fr-FR"/>
              <a:pPr>
                <a:defRPr/>
              </a:pPr>
              <a:t>21/06/2017</a:t>
            </a:fld>
            <a:endParaRPr lang="fr-FR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C4CCA-61C6-4FF1-B9EA-0BEB1C6041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22BCE-40B5-4F47-BB4D-46A98D1744F8}" type="datetimeFigureOut">
              <a:rPr lang="fr-FR"/>
              <a:pPr>
                <a:defRPr/>
              </a:pPr>
              <a:t>21/06/2017</a:t>
            </a:fld>
            <a:endParaRPr lang="fr-FR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66498-D6D1-41AC-AF36-C74D034DCC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BF24D-AF52-44E4-BFC7-65900A006D4D}" type="datetimeFigureOut">
              <a:rPr lang="fr-FR"/>
              <a:pPr>
                <a:defRPr/>
              </a:pPr>
              <a:t>21/06/2017</a:t>
            </a:fld>
            <a:endParaRPr lang="fr-FR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4207B-8A5C-4A3C-A877-DABD602B35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C61CB-983A-49E2-8B39-11D293739C4C}" type="datetimeFigureOut">
              <a:rPr lang="fr-FR"/>
              <a:pPr>
                <a:defRPr/>
              </a:pPr>
              <a:t>21/06/2017</a:t>
            </a:fld>
            <a:endParaRPr lang="fr-FR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22272-C854-4510-B4C2-B37633BF10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204FC-24BE-4649-88D1-7D178390CA74}" type="datetimeFigureOut">
              <a:rPr lang="fr-FR"/>
              <a:pPr>
                <a:defRPr/>
              </a:pPr>
              <a:t>21/06/2017</a:t>
            </a:fld>
            <a:endParaRPr lang="fr-FR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D0072-0C97-4788-A76C-C9139693DC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B9632-C99E-4EDD-96D1-B7C944D8D788}" type="datetimeFigureOut">
              <a:rPr lang="fr-FR"/>
              <a:pPr>
                <a:defRPr/>
              </a:pPr>
              <a:t>21/06/2017</a:t>
            </a:fld>
            <a:endParaRPr lang="fr-FR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DF206-478B-42F8-ABFD-0623C0B418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525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5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5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5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5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5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5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5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5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5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5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5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5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525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5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5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5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5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5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6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  <p:sp>
            <p:nvSpPr>
              <p:cNvPr id="1527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Tahoma" charset="0"/>
                </a:endParaRPr>
              </a:p>
            </p:txBody>
          </p:sp>
        </p:grpSp>
      </p:grpSp>
      <p:sp>
        <p:nvSpPr>
          <p:cNvPr id="15272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27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60AFE54F-EACC-4090-BDF5-4DF4F78EC197}" type="datetimeFigureOut">
              <a:rPr lang="fr-FR"/>
              <a:pPr>
                <a:defRPr/>
              </a:pPr>
              <a:t>21/06/2017</a:t>
            </a:fld>
            <a:endParaRPr lang="fr-FR"/>
          </a:p>
        </p:txBody>
      </p:sp>
      <p:sp>
        <p:nvSpPr>
          <p:cNvPr id="1527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27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50DD042C-CDD9-4615-B089-69A9824BDA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5273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ccept.ifip.asso.fr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344488" y="1274763"/>
            <a:ext cx="8269287" cy="1114425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fr-FR" sz="3200" b="1" smtClean="0"/>
              <a:t>Les enjeux sociaux d’une controverse : </a:t>
            </a:r>
            <a:br>
              <a:rPr lang="fr-FR" sz="3200" b="1" smtClean="0"/>
            </a:br>
            <a:r>
              <a:rPr lang="fr-FR" sz="3200" b="1" smtClean="0"/>
              <a:t>questions autour de l’animal d’élevage</a:t>
            </a:r>
            <a:endParaRPr lang="fr-FR" sz="3200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315913" y="3008313"/>
            <a:ext cx="7945437" cy="76835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fr-FR" sz="2000" smtClean="0"/>
              <a:t>Véronique Van Tilbeurgh, UMR 6590, ESO-Rennes,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fr-FR" sz="2000" smtClean="0"/>
              <a:t>Université Rennes 2</a:t>
            </a:r>
          </a:p>
        </p:txBody>
      </p:sp>
      <p:sp>
        <p:nvSpPr>
          <p:cNvPr id="15363" name="AutoShape 8" descr="Résultats de recherche d'images pour « eso rennes 2 »"/>
          <p:cNvSpPr>
            <a:spLocks noChangeAspect="1" noChangeArrowheads="1"/>
          </p:cNvSpPr>
          <p:nvPr/>
        </p:nvSpPr>
        <p:spPr bwMode="auto">
          <a:xfrm>
            <a:off x="155575" y="-2232025"/>
            <a:ext cx="45720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64" name="AutoShape 10" descr="Résultats de recherche d'images pour « eso rennes 2 »"/>
          <p:cNvSpPr>
            <a:spLocks noChangeAspect="1" noChangeArrowheads="1"/>
          </p:cNvSpPr>
          <p:nvPr/>
        </p:nvSpPr>
        <p:spPr bwMode="auto">
          <a:xfrm>
            <a:off x="155575" y="-2232025"/>
            <a:ext cx="45720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65" name="AutoShape 12" descr="Résultats de recherche d'images pour « eso rennes 2 »"/>
          <p:cNvSpPr>
            <a:spLocks noChangeAspect="1" noChangeArrowheads="1"/>
          </p:cNvSpPr>
          <p:nvPr/>
        </p:nvSpPr>
        <p:spPr bwMode="auto">
          <a:xfrm>
            <a:off x="155575" y="-2232025"/>
            <a:ext cx="45720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66" name="AutoShape 14" descr="Accueil"/>
          <p:cNvSpPr>
            <a:spLocks noChangeAspect="1" noChangeArrowheads="1"/>
          </p:cNvSpPr>
          <p:nvPr/>
        </p:nvSpPr>
        <p:spPr bwMode="auto">
          <a:xfrm>
            <a:off x="155575" y="-593725"/>
            <a:ext cx="1219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67" name="AutoShape 16" descr="Accueil"/>
          <p:cNvSpPr>
            <a:spLocks noChangeAspect="1" noChangeArrowheads="1"/>
          </p:cNvSpPr>
          <p:nvPr/>
        </p:nvSpPr>
        <p:spPr bwMode="auto">
          <a:xfrm>
            <a:off x="155575" y="-593725"/>
            <a:ext cx="1219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68" name="AutoShape 18" descr="Accueil"/>
          <p:cNvSpPr>
            <a:spLocks noChangeAspect="1" noChangeArrowheads="1"/>
          </p:cNvSpPr>
          <p:nvPr/>
        </p:nvSpPr>
        <p:spPr bwMode="auto">
          <a:xfrm>
            <a:off x="155575" y="-593725"/>
            <a:ext cx="1219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69" name="AutoShape 20" descr="Accueil"/>
          <p:cNvSpPr>
            <a:spLocks noChangeAspect="1" noChangeArrowheads="1"/>
          </p:cNvSpPr>
          <p:nvPr/>
        </p:nvSpPr>
        <p:spPr bwMode="auto">
          <a:xfrm>
            <a:off x="155575" y="-593725"/>
            <a:ext cx="1219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70" name="AutoShape 22" descr="Accueil"/>
          <p:cNvSpPr>
            <a:spLocks noChangeAspect="1" noChangeArrowheads="1"/>
          </p:cNvSpPr>
          <p:nvPr/>
        </p:nvSpPr>
        <p:spPr bwMode="auto">
          <a:xfrm>
            <a:off x="155575" y="-593725"/>
            <a:ext cx="1219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71" name="AutoShape 24" descr="Accueil"/>
          <p:cNvSpPr>
            <a:spLocks noChangeAspect="1" noChangeArrowheads="1"/>
          </p:cNvSpPr>
          <p:nvPr/>
        </p:nvSpPr>
        <p:spPr bwMode="auto">
          <a:xfrm>
            <a:off x="155575" y="-593725"/>
            <a:ext cx="1219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72" name="AutoShape 26" descr="Accueil"/>
          <p:cNvSpPr>
            <a:spLocks noChangeAspect="1" noChangeArrowheads="1"/>
          </p:cNvSpPr>
          <p:nvPr/>
        </p:nvSpPr>
        <p:spPr bwMode="auto">
          <a:xfrm>
            <a:off x="155575" y="-593725"/>
            <a:ext cx="1219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73" name="AutoShape 28" descr="Accueil"/>
          <p:cNvSpPr>
            <a:spLocks noChangeAspect="1" noChangeArrowheads="1"/>
          </p:cNvSpPr>
          <p:nvPr/>
        </p:nvSpPr>
        <p:spPr bwMode="auto">
          <a:xfrm>
            <a:off x="155575" y="-593725"/>
            <a:ext cx="1219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74" name="AutoShape 30" descr="Accueil"/>
          <p:cNvSpPr>
            <a:spLocks noChangeAspect="1" noChangeArrowheads="1"/>
          </p:cNvSpPr>
          <p:nvPr/>
        </p:nvSpPr>
        <p:spPr bwMode="auto">
          <a:xfrm>
            <a:off x="155575" y="-593725"/>
            <a:ext cx="1219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75" name="AutoShape 32" descr="Accueil"/>
          <p:cNvSpPr>
            <a:spLocks noChangeAspect="1" noChangeArrowheads="1"/>
          </p:cNvSpPr>
          <p:nvPr/>
        </p:nvSpPr>
        <p:spPr bwMode="auto">
          <a:xfrm>
            <a:off x="155575" y="-593725"/>
            <a:ext cx="1219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76" name="AutoShape 34" descr="Résultats de recherche d'images pour « logo université rennes 2 »"/>
          <p:cNvSpPr>
            <a:spLocks noChangeAspect="1" noChangeArrowheads="1"/>
          </p:cNvSpPr>
          <p:nvPr/>
        </p:nvSpPr>
        <p:spPr bwMode="auto">
          <a:xfrm>
            <a:off x="155575" y="-2232025"/>
            <a:ext cx="45720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grpSp>
        <p:nvGrpSpPr>
          <p:cNvPr id="15377" name="Group 23"/>
          <p:cNvGrpSpPr>
            <a:grpSpLocks/>
          </p:cNvGrpSpPr>
          <p:nvPr/>
        </p:nvGrpSpPr>
        <p:grpSpPr bwMode="auto">
          <a:xfrm>
            <a:off x="174625" y="4540250"/>
            <a:ext cx="6899275" cy="1746250"/>
            <a:chOff x="67" y="3081"/>
            <a:chExt cx="4346" cy="1100"/>
          </a:xfrm>
        </p:grpSpPr>
        <p:sp>
          <p:nvSpPr>
            <p:cNvPr id="15379" name="Rectangle 23"/>
            <p:cNvSpPr>
              <a:spLocks noChangeArrowheads="1"/>
            </p:cNvSpPr>
            <p:nvPr/>
          </p:nvSpPr>
          <p:spPr bwMode="auto">
            <a:xfrm>
              <a:off x="67" y="3081"/>
              <a:ext cx="4346" cy="11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5380" name="Picture 2" descr="Résultats de recherche d'images pour « Logo ESO, CNRS »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9" y="3093"/>
              <a:ext cx="1034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6" descr="Résultats de recherche d'images pour « Logo ESO, CNRS »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46" y="3166"/>
              <a:ext cx="883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36" descr="Résultats de recherche d'images pour « rennes 2 logo »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22" y="3137"/>
              <a:ext cx="94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38" descr="Résultats de recherche d'images pour « logo  accept CASDAR »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57" y="3248"/>
              <a:ext cx="949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78" name="Footer Placeholder 3"/>
          <p:cNvSpPr txBox="1">
            <a:spLocks noGrp="1"/>
          </p:cNvSpPr>
          <p:nvPr/>
        </p:nvSpPr>
        <p:spPr bwMode="auto">
          <a:xfrm>
            <a:off x="1298575" y="6446838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>
                <a:solidFill>
                  <a:schemeClr val="tx2"/>
                </a:solidFill>
                <a:latin typeface="Calibri" pitchFamily="34" charset="0"/>
              </a:rPr>
              <a:t>ValorialConnection, Ploufragan, 21 juin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bleau 6"/>
          <p:cNvPicPr>
            <a:picLocks noGrp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" y="2571750"/>
            <a:ext cx="2500313" cy="2828925"/>
          </a:xfrm>
          <a:prstGeom prst="rect">
            <a:avLst/>
          </a:prstGeom>
          <a:solidFill>
            <a:srgbClr val="99F414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Tableau 7"/>
          <p:cNvPicPr>
            <a:picLocks noGrp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75" y="2584450"/>
            <a:ext cx="2432050" cy="2219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Tableau 8"/>
          <p:cNvPicPr>
            <a:picLocks noGrp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1700" y="2614613"/>
            <a:ext cx="2219325" cy="1219200"/>
          </a:xfrm>
          <a:prstGeom prst="rect">
            <a:avLst/>
          </a:prstGeom>
          <a:solidFill>
            <a:srgbClr val="FBC205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Tableau 9"/>
          <p:cNvPicPr>
            <a:picLocks noGrp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8950" y="2603500"/>
            <a:ext cx="2324100" cy="12255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" y="2060575"/>
            <a:ext cx="2316163" cy="463550"/>
          </a:xfrm>
          <a:prstGeom prst="rect">
            <a:avLst/>
          </a:prstGeom>
          <a:solidFill>
            <a:srgbClr val="99F414"/>
          </a:solidFill>
          <a:ln w="9525" algn="ctr">
            <a:solidFill>
              <a:srgbClr val="8F7FB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Environnement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51100" y="2057400"/>
            <a:ext cx="2255838" cy="461963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D5D5D5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lt1"/>
                </a:solidFill>
                <a:latin typeface="Arial" panose="020B0604020202020204" pitchFamily="34" charset="0"/>
                <a:cs typeface="+mn-cs"/>
              </a:rPr>
              <a:t>Condition animale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92663" y="2057400"/>
            <a:ext cx="2032000" cy="463550"/>
          </a:xfrm>
          <a:prstGeom prst="rect">
            <a:avLst/>
          </a:prstGeom>
          <a:solidFill>
            <a:srgbClr val="FBC205"/>
          </a:solidFill>
          <a:ln w="9525" algn="ctr">
            <a:solidFill>
              <a:srgbClr val="9460FD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lt1"/>
                </a:solidFill>
                <a:latin typeface="Arial" panose="020B0604020202020204" pitchFamily="34" charset="0"/>
                <a:cs typeface="+mn-cs"/>
              </a:rPr>
              <a:t>Sanitaire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892925" y="2051050"/>
            <a:ext cx="2176463" cy="461963"/>
          </a:xfrm>
          <a:prstGeom prst="rect">
            <a:avLst/>
          </a:prstGeom>
          <a:solidFill>
            <a:schemeClr val="folHlink"/>
          </a:solidFill>
          <a:ln w="9525" algn="ctr">
            <a:solidFill>
              <a:srgbClr val="82729F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lt1"/>
                </a:solidFill>
                <a:latin typeface="Arial" panose="020B0604020202020204" pitchFamily="34" charset="0"/>
                <a:cs typeface="+mn-cs"/>
              </a:rPr>
              <a:t>Socioéconomique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90750" y="5567363"/>
            <a:ext cx="6537325" cy="7318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</a:rPr>
              <a:t>=   arguments contre la consommation de viande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</a:rPr>
              <a:t>(et produits animaux)</a:t>
            </a:r>
          </a:p>
        </p:txBody>
      </p:sp>
      <p:sp>
        <p:nvSpPr>
          <p:cNvPr id="156685" name="Content Placeholder 2"/>
          <p:cNvSpPr>
            <a:spLocks noGrp="1"/>
          </p:cNvSpPr>
          <p:nvPr>
            <p:ph idx="4294967295"/>
          </p:nvPr>
        </p:nvSpPr>
        <p:spPr>
          <a:xfrm>
            <a:off x="327025" y="617538"/>
            <a:ext cx="6316663" cy="508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fr-FR" b="1">
                <a:solidFill>
                  <a:srgbClr val="EF8B00"/>
                </a:solidFill>
              </a:rPr>
              <a:t>Les incertitudes de l’élevage</a:t>
            </a:r>
          </a:p>
        </p:txBody>
      </p:sp>
      <p:pic>
        <p:nvPicPr>
          <p:cNvPr id="24587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72350" y="342900"/>
            <a:ext cx="1570038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Footer Placeholder 3"/>
          <p:cNvSpPr txBox="1">
            <a:spLocks noGrp="1"/>
          </p:cNvSpPr>
          <p:nvPr/>
        </p:nvSpPr>
        <p:spPr bwMode="auto">
          <a:xfrm>
            <a:off x="1298575" y="6446838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>
                <a:solidFill>
                  <a:schemeClr val="tx2"/>
                </a:solidFill>
                <a:latin typeface="Calibri" pitchFamily="34" charset="0"/>
              </a:rPr>
              <a:t>ValorialConnection, Ploufragan, 21 juin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4013" y="1993900"/>
            <a:ext cx="7975600" cy="44148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2400" b="1" smtClean="0">
                <a:solidFill>
                  <a:srgbClr val="EF8B00"/>
                </a:solidFill>
              </a:rPr>
              <a:t>Controverse 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smtClean="0">
                <a:solidFill>
                  <a:schemeClr val="tx2"/>
                </a:solidFill>
              </a:rPr>
              <a:t>remise en cause du compromis sur ce que doit être l’élevage, le traitement de l’animal, etc.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b="1" smtClean="0">
                <a:solidFill>
                  <a:schemeClr val="tx2"/>
                </a:solidFill>
              </a:rPr>
              <a:t>Enjeu : </a:t>
            </a:r>
            <a:r>
              <a:rPr lang="fr-FR" sz="2000" smtClean="0">
                <a:solidFill>
                  <a:schemeClr val="tx2"/>
                </a:solidFill>
              </a:rPr>
              <a:t>retrouver des accords sur tous les points controversés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2400" b="1" smtClean="0">
              <a:solidFill>
                <a:srgbClr val="EF8B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b="1" smtClean="0">
                <a:solidFill>
                  <a:srgbClr val="EF8B00"/>
                </a:solidFill>
              </a:rPr>
              <a:t>Quatre grands désaccords autour de l’élevage 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smtClean="0"/>
              <a:t>Façon d’élever les animaux (+ mise à mort)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smtClean="0"/>
              <a:t>Impact des activités humaines sur les milieux naturels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smtClean="0"/>
              <a:t>Impact sur la santé de la production animale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smtClean="0"/>
              <a:t>Modèles de développement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sz="24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fr-FR" sz="2400" smtClean="0">
                <a:sym typeface="Wingdings" pitchFamily="2" charset="2"/>
              </a:rPr>
              <a:t> Pas de compromis sur la place de l’élevage dans la       société et sur le traitement des animaux</a:t>
            </a:r>
            <a:endParaRPr lang="fr-FR" sz="2400" smtClean="0"/>
          </a:p>
        </p:txBody>
      </p:sp>
      <p:pic>
        <p:nvPicPr>
          <p:cNvPr id="25602" name="Picture 9" descr="Résultat de recherche d'images pour &quot;désaccord sur société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8213" y="269875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10"/>
          <p:cNvSpPr txBox="1">
            <a:spLocks noChangeArrowheads="1"/>
          </p:cNvSpPr>
          <p:nvPr/>
        </p:nvSpPr>
        <p:spPr bwMode="auto">
          <a:xfrm>
            <a:off x="544513" y="549275"/>
            <a:ext cx="6027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sz="3200" b="1">
                <a:solidFill>
                  <a:schemeClr val="tx2"/>
                </a:solidFill>
              </a:rPr>
              <a:t>Les enjeux de la controverse</a:t>
            </a:r>
          </a:p>
        </p:txBody>
      </p:sp>
      <p:sp>
        <p:nvSpPr>
          <p:cNvPr id="25604" name="Footer Placeholder 3"/>
          <p:cNvSpPr txBox="1">
            <a:spLocks noGrp="1"/>
          </p:cNvSpPr>
          <p:nvPr/>
        </p:nvSpPr>
        <p:spPr bwMode="auto">
          <a:xfrm>
            <a:off x="1298575" y="6446838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>
                <a:solidFill>
                  <a:schemeClr val="tx2"/>
                </a:solidFill>
                <a:latin typeface="Calibri" pitchFamily="34" charset="0"/>
              </a:rPr>
              <a:t>ValorialConnection, Ploufragan, 21 juin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760413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smtClean="0"/>
              <a:t>2. Histoire de la controverse</a:t>
            </a:r>
          </a:p>
        </p:txBody>
      </p:sp>
      <p:sp>
        <p:nvSpPr>
          <p:cNvPr id="26626" name="Footer Placeholder 3"/>
          <p:cNvSpPr txBox="1">
            <a:spLocks noGrp="1"/>
          </p:cNvSpPr>
          <p:nvPr/>
        </p:nvSpPr>
        <p:spPr bwMode="auto">
          <a:xfrm>
            <a:off x="1298575" y="6446838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>
                <a:solidFill>
                  <a:schemeClr val="tx2"/>
                </a:solidFill>
                <a:latin typeface="Calibri" pitchFamily="34" charset="0"/>
              </a:rPr>
              <a:t>ValorialConnection, Ploufragan, 21 juin 2017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257175" y="1325563"/>
            <a:ext cx="8629650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fr-FR" sz="2400" b="1">
                <a:solidFill>
                  <a:srgbClr val="EF8B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consensus social dans les sociétés agraires :</a:t>
            </a:r>
          </a:p>
          <a:p>
            <a:pPr marL="742950" lvl="1" indent="-285750" defTabSz="9144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Rapport à l’animal et au milieu biophysique envisagés dans leur dimension productive </a:t>
            </a:r>
          </a:p>
          <a:p>
            <a:pPr marL="742950" lvl="1" indent="-285750" defTabSz="9144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Sauvage </a:t>
            </a:r>
            <a:r>
              <a:rPr lang="fr-FR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vs.</a:t>
            </a: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Domestique</a:t>
            </a:r>
          </a:p>
          <a:p>
            <a:pPr marL="742950" lvl="1" indent="-285750" defTabSz="9144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fr-FR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defTabSz="9144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fr-FR" sz="2400" b="1">
                <a:solidFill>
                  <a:srgbClr val="EF8B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 prémices de la controverse, milieu du 19</a:t>
            </a:r>
            <a:r>
              <a:rPr lang="fr-FR" sz="2400" b="1" baseline="30000">
                <a:solidFill>
                  <a:srgbClr val="EF8B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ème</a:t>
            </a:r>
            <a:r>
              <a:rPr lang="fr-FR" sz="2400" b="1">
                <a:solidFill>
                  <a:srgbClr val="EF8B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s. :</a:t>
            </a:r>
          </a:p>
          <a:p>
            <a:pPr marL="742950" lvl="1" indent="-285750" defTabSz="9144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Transformation des pratiques agricoles :</a:t>
            </a:r>
          </a:p>
          <a:p>
            <a:pPr marL="1143000" lvl="2" indent="-228600" defTabSz="9144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Révolution Industrielle : changement de statut des animaux</a:t>
            </a:r>
          </a:p>
          <a:p>
            <a:pPr marL="1143000" lvl="2" indent="-228600" defTabSz="9144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Développement de la zootechnie : races et cartésianisme</a:t>
            </a:r>
          </a:p>
          <a:p>
            <a:pPr marL="1143000" lvl="2" indent="-228600" defTabSz="9144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Eloignement des abattoirs</a:t>
            </a:r>
          </a:p>
          <a:p>
            <a:pPr marL="742950" lvl="1" indent="-285750" defTabSz="9144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fr-FR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Transformation des rapports à la Nature :</a:t>
            </a:r>
          </a:p>
          <a:p>
            <a:pPr marL="1143000" lvl="2" indent="-228600" defTabSz="9144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Emergence de l’animal de compagnie</a:t>
            </a:r>
          </a:p>
          <a:p>
            <a:pPr marL="1143000" lvl="2" indent="-228600" defTabSz="9144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1ers zoos et fascination pour le sauvage</a:t>
            </a:r>
          </a:p>
          <a:p>
            <a:pPr marL="1143000" lvl="2" indent="-228600" defTabSz="9144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/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1ères lois de protection animale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5263" y="123825"/>
            <a:ext cx="8809037" cy="43307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400" b="1" smtClean="0">
                <a:solidFill>
                  <a:srgbClr val="EF8B00"/>
                </a:solidFill>
              </a:rPr>
              <a:t>Des valeurs en concurrence dès le milieu du 20</a:t>
            </a:r>
            <a:r>
              <a:rPr lang="fr-FR" sz="2400" b="1" baseline="30000" smtClean="0">
                <a:solidFill>
                  <a:srgbClr val="EF8B00"/>
                </a:solidFill>
              </a:rPr>
              <a:t>ème</a:t>
            </a:r>
            <a:r>
              <a:rPr lang="fr-FR" sz="2400" b="1" smtClean="0">
                <a:solidFill>
                  <a:srgbClr val="EF8B00"/>
                </a:solidFill>
              </a:rPr>
              <a:t> s.</a:t>
            </a:r>
          </a:p>
          <a:p>
            <a:pPr eaLnBrk="1" hangingPunct="1">
              <a:defRPr/>
            </a:pPr>
            <a:endParaRPr lang="fr-FR" sz="2400" b="1" smtClean="0">
              <a:solidFill>
                <a:srgbClr val="EF8B00"/>
              </a:solidFill>
            </a:endParaRPr>
          </a:p>
          <a:p>
            <a:pPr lvl="1" eaLnBrk="1" hangingPunct="1">
              <a:defRPr/>
            </a:pPr>
            <a:r>
              <a:rPr lang="fr-FR" sz="2400" smtClean="0">
                <a:solidFill>
                  <a:schemeClr val="folHlink"/>
                </a:solidFill>
              </a:rPr>
              <a:t>Diversification de l’agriculture :</a:t>
            </a:r>
          </a:p>
          <a:p>
            <a:pPr lvl="2" eaLnBrk="1" hangingPunct="1">
              <a:defRPr/>
            </a:pPr>
            <a:r>
              <a:rPr lang="fr-FR" sz="2000" smtClean="0"/>
              <a:t>Diffusion de l’agriculture « moderne » : rationalisation, intensification </a:t>
            </a:r>
            <a:r>
              <a:rPr lang="fr-FR" sz="2000" smtClean="0">
                <a:sym typeface="Wingdings" pitchFamily="2" charset="2"/>
              </a:rPr>
              <a:t> modèle dominant</a:t>
            </a:r>
            <a:endParaRPr lang="fr-FR" sz="2000" smtClean="0"/>
          </a:p>
          <a:p>
            <a:pPr lvl="2" eaLnBrk="1" hangingPunct="1">
              <a:defRPr/>
            </a:pPr>
            <a:r>
              <a:rPr lang="fr-FR" sz="2000" smtClean="0"/>
              <a:t>Création de systèmes alternatifs agricoles</a:t>
            </a:r>
          </a:p>
          <a:p>
            <a:pPr lvl="1" eaLnBrk="1" hangingPunct="1">
              <a:defRPr/>
            </a:pPr>
            <a:r>
              <a:rPr lang="fr-FR" sz="2400" smtClean="0">
                <a:solidFill>
                  <a:schemeClr val="folHlink"/>
                </a:solidFill>
              </a:rPr>
              <a:t>Essor de l’éthique environnementale :</a:t>
            </a:r>
          </a:p>
          <a:p>
            <a:pPr lvl="2" eaLnBrk="1" hangingPunct="1">
              <a:defRPr/>
            </a:pPr>
            <a:r>
              <a:rPr lang="fr-FR" sz="2000" smtClean="0"/>
              <a:t>Biocentrisme, écocentrisme, anthropocentrisme</a:t>
            </a:r>
          </a:p>
          <a:p>
            <a:pPr lvl="2" eaLnBrk="1" hangingPunct="1">
              <a:defRPr/>
            </a:pPr>
            <a:r>
              <a:rPr lang="fr-FR" sz="2000" smtClean="0"/>
              <a:t>Mouvement associatif (FFSPN 1968)</a:t>
            </a:r>
          </a:p>
          <a:p>
            <a:pPr lvl="2" eaLnBrk="1" hangingPunct="1">
              <a:defRPr/>
            </a:pPr>
            <a:r>
              <a:rPr lang="fr-FR" sz="2000" smtClean="0"/>
              <a:t>Politiques publiques environnementales (Parcs nationaux, Min. Envi., 1971)</a:t>
            </a:r>
          </a:p>
        </p:txBody>
      </p:sp>
      <p:pic>
        <p:nvPicPr>
          <p:cNvPr id="27650" name="Picture 8" descr="truie_stalle-3-0ab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3313" y="4429125"/>
            <a:ext cx="42306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0" descr="Résultat de recherche d'images pour &quot;élevage bio porcs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4663" y="4435475"/>
            <a:ext cx="3630612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2775" y="214313"/>
            <a:ext cx="8428038" cy="57356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fr-FR" sz="2000" b="1" smtClean="0">
              <a:solidFill>
                <a:srgbClr val="EF8B00"/>
              </a:solidFill>
            </a:endParaRPr>
          </a:p>
          <a:p>
            <a:pPr lvl="1" eaLnBrk="1" hangingPunct="1">
              <a:defRPr/>
            </a:pPr>
            <a:r>
              <a:rPr lang="fr-FR" sz="2400" smtClean="0">
                <a:solidFill>
                  <a:schemeClr val="folHlink"/>
                </a:solidFill>
              </a:rPr>
              <a:t>Diversification des éthiques animales :</a:t>
            </a:r>
          </a:p>
          <a:p>
            <a:pPr lvl="2" eaLnBrk="1" hangingPunct="1">
              <a:defRPr/>
            </a:pPr>
            <a:r>
              <a:rPr lang="fr-FR" sz="2000" smtClean="0"/>
              <a:t>Welfarisme, Abolitionnisme (P.Singer 1975), droit des animaux</a:t>
            </a:r>
          </a:p>
          <a:p>
            <a:pPr lvl="2" eaLnBrk="1" hangingPunct="1">
              <a:defRPr/>
            </a:pPr>
            <a:r>
              <a:rPr lang="fr-FR" sz="2000" smtClean="0"/>
              <a:t>Multiplication des collectifs militants (OABA 1961), PMAF, CIWF,…</a:t>
            </a:r>
          </a:p>
          <a:p>
            <a:pPr lvl="2" eaLnBrk="1" hangingPunct="1">
              <a:defRPr/>
            </a:pPr>
            <a:endParaRPr lang="fr-FR" sz="2000" smtClean="0"/>
          </a:p>
          <a:p>
            <a:pPr lvl="1" eaLnBrk="1" hangingPunct="1">
              <a:defRPr/>
            </a:pPr>
            <a:r>
              <a:rPr lang="fr-FR" sz="2400" smtClean="0"/>
              <a:t> </a:t>
            </a:r>
            <a:r>
              <a:rPr lang="fr-FR" sz="2400" smtClean="0">
                <a:solidFill>
                  <a:schemeClr val="folHlink"/>
                </a:solidFill>
                <a:effectLst/>
              </a:rPr>
              <a:t>Avec modernisation de l’agriculture : </a:t>
            </a:r>
          </a:p>
          <a:p>
            <a:pPr lvl="2" eaLnBrk="1" hangingPunct="1">
              <a:defRPr/>
            </a:pPr>
            <a:r>
              <a:rPr lang="fr-FR" sz="2000" smtClean="0"/>
              <a:t>fin de la sté agraire en France, fin d’une connaissance partagée de l’élevage </a:t>
            </a:r>
          </a:p>
          <a:p>
            <a:pPr eaLnBrk="1" hangingPunct="1">
              <a:defRPr/>
            </a:pPr>
            <a:endParaRPr lang="fr-FR" sz="2800" smtClean="0"/>
          </a:p>
          <a:p>
            <a:pPr eaLnBrk="1" hangingPunct="1">
              <a:lnSpc>
                <a:spcPct val="80000"/>
              </a:lnSpc>
              <a:defRPr/>
            </a:pPr>
            <a:endParaRPr lang="fr-FR" sz="2000" b="1" smtClean="0">
              <a:solidFill>
                <a:srgbClr val="EF8B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b="1" smtClean="0">
                <a:solidFill>
                  <a:srgbClr val="EF8B00"/>
                </a:solidFill>
              </a:rPr>
              <a:t>Fin d’un consensus autour de l’élevage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sz="2000" smtClean="0"/>
              <a:t>Emergence de différents modèles de production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sz="2000" smtClean="0"/>
              <a:t>Emergence de demandes sociales diversifiés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fr-FR" sz="2000" smtClean="0"/>
              <a:t>Contradiction entre certaines demandes sociales et modèles d’élevage (intensifs en particulier)</a:t>
            </a:r>
          </a:p>
        </p:txBody>
      </p:sp>
      <p:sp>
        <p:nvSpPr>
          <p:cNvPr id="28674" name="Footer Placeholder 3"/>
          <p:cNvSpPr txBox="1">
            <a:spLocks noGrp="1"/>
          </p:cNvSpPr>
          <p:nvPr/>
        </p:nvSpPr>
        <p:spPr bwMode="auto">
          <a:xfrm>
            <a:off x="1298575" y="6446838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>
                <a:solidFill>
                  <a:schemeClr val="tx2"/>
                </a:solidFill>
                <a:latin typeface="Calibri" pitchFamily="34" charset="0"/>
              </a:rPr>
              <a:t>ValorialConnection, Ploufragan, 21 juin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5870575" cy="1143000"/>
          </a:xfrm>
        </p:spPr>
        <p:txBody>
          <a:bodyPr/>
          <a:lstStyle/>
          <a:p>
            <a:pPr algn="l">
              <a:defRPr/>
            </a:pPr>
            <a:r>
              <a:rPr lang="fr-FR" sz="2400" b="1" smtClean="0">
                <a:solidFill>
                  <a:srgbClr val="EF8B00"/>
                </a:solidFill>
              </a:rPr>
              <a:t>La « vache folle » (1996-2000),</a:t>
            </a:r>
            <a:br>
              <a:rPr lang="fr-FR" sz="2400" b="1" smtClean="0">
                <a:solidFill>
                  <a:srgbClr val="EF8B00"/>
                </a:solidFill>
              </a:rPr>
            </a:br>
            <a:r>
              <a:rPr lang="fr-FR" sz="2400" b="1" smtClean="0">
                <a:solidFill>
                  <a:srgbClr val="EF8B00"/>
                </a:solidFill>
              </a:rPr>
              <a:t>une crise de confiance majeure</a:t>
            </a:r>
          </a:p>
        </p:txBody>
      </p:sp>
      <p:sp>
        <p:nvSpPr>
          <p:cNvPr id="47109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fr-FR" sz="2000" smtClean="0"/>
              <a:t>Crise responsable de plusieurs « chocs » :</a:t>
            </a:r>
          </a:p>
          <a:p>
            <a:pPr lvl="2" eaLnBrk="1" hangingPunct="1">
              <a:defRPr/>
            </a:pPr>
            <a:r>
              <a:rPr lang="fr-FR" sz="2000" smtClean="0"/>
              <a:t>Mise en évidence de pratiques d’élevage (alimentation)</a:t>
            </a:r>
          </a:p>
          <a:p>
            <a:pPr lvl="2" eaLnBrk="1" hangingPunct="1">
              <a:defRPr/>
            </a:pPr>
            <a:r>
              <a:rPr lang="fr-FR" sz="2000" smtClean="0"/>
              <a:t>Abattages massifs</a:t>
            </a:r>
          </a:p>
          <a:p>
            <a:pPr lvl="2" eaLnBrk="1" hangingPunct="1">
              <a:defRPr/>
            </a:pPr>
            <a:endParaRPr lang="fr-FR" sz="2000" smtClean="0"/>
          </a:p>
          <a:p>
            <a:pPr eaLnBrk="1" hangingPunct="1">
              <a:defRPr/>
            </a:pPr>
            <a:r>
              <a:rPr lang="fr-FR" sz="2000" smtClean="0"/>
              <a:t>Reprise de la consommation, dans une tendance à la baisse… Mais…</a:t>
            </a:r>
          </a:p>
          <a:p>
            <a:pPr eaLnBrk="1" hangingPunct="1">
              <a:defRPr/>
            </a:pPr>
            <a:r>
              <a:rPr lang="fr-FR" sz="2000" b="1" smtClean="0">
                <a:solidFill>
                  <a:schemeClr val="folHlink"/>
                </a:solidFill>
              </a:rPr>
              <a:t>Inquiétude durable</a:t>
            </a:r>
            <a:r>
              <a:rPr lang="fr-FR" sz="2000" b="1" smtClean="0">
                <a:solidFill>
                  <a:srgbClr val="4472C4"/>
                </a:solidFill>
              </a:rPr>
              <a:t> </a:t>
            </a:r>
            <a:r>
              <a:rPr lang="fr-FR" sz="2000" smtClean="0"/>
              <a:t>vis-à-vis de l’industrialisation des systèmes de production</a:t>
            </a:r>
            <a:endParaRPr lang="fr-FR" sz="2400" smtClean="0">
              <a:effectLst/>
            </a:endParaRPr>
          </a:p>
        </p:txBody>
      </p:sp>
      <p:pic>
        <p:nvPicPr>
          <p:cNvPr id="29699" name="Picture 7" descr="Résultat de recherche d'images pour &quot;crise de la vache folle&quot;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86263" y="1831975"/>
            <a:ext cx="4603750" cy="3938588"/>
          </a:xfrm>
        </p:spPr>
      </p:pic>
      <p:sp>
        <p:nvSpPr>
          <p:cNvPr id="29700" name="Footer Placeholder 3"/>
          <p:cNvSpPr txBox="1">
            <a:spLocks noGrp="1"/>
          </p:cNvSpPr>
          <p:nvPr/>
        </p:nvSpPr>
        <p:spPr bwMode="auto">
          <a:xfrm>
            <a:off x="1298575" y="6446838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>
                <a:solidFill>
                  <a:schemeClr val="tx2"/>
                </a:solidFill>
                <a:latin typeface="Calibri" pitchFamily="34" charset="0"/>
              </a:rPr>
              <a:t>ValorialConnection, Ploufragan, 21 juin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7475" y="957263"/>
            <a:ext cx="8739188" cy="5122862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Char char="q"/>
              <a:defRPr/>
            </a:pPr>
            <a:r>
              <a:rPr lang="fr-FR" sz="2000" b="1" smtClean="0">
                <a:solidFill>
                  <a:srgbClr val="EF8B00"/>
                </a:solidFill>
              </a:rPr>
              <a:t> </a:t>
            </a:r>
            <a:r>
              <a:rPr lang="fr-FR" sz="2800" smtClean="0">
                <a:solidFill>
                  <a:srgbClr val="EF8B00"/>
                </a:solidFill>
              </a:rPr>
              <a:t>Retrouver un consensus et réduire l’incertitude</a:t>
            </a:r>
            <a:r>
              <a:rPr lang="fr-FR" sz="2000" smtClean="0">
                <a:solidFill>
                  <a:srgbClr val="EF8B00"/>
                </a:solidFill>
              </a:rPr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fr-FR" sz="1000" smtClean="0">
              <a:solidFill>
                <a:srgbClr val="EF8B00"/>
              </a:solidFill>
            </a:endParaRPr>
          </a:p>
          <a:p>
            <a:pPr marL="0" indent="0" eaLnBrk="1" hangingPunct="1">
              <a:defRPr/>
            </a:pPr>
            <a:r>
              <a:rPr lang="fr-FR" sz="2000" smtClean="0">
                <a:solidFill>
                  <a:srgbClr val="4472C4"/>
                </a:solidFill>
              </a:rPr>
              <a:t> </a:t>
            </a:r>
            <a:r>
              <a:rPr lang="fr-FR" sz="2000" smtClean="0">
                <a:solidFill>
                  <a:schemeClr val="folHlink"/>
                </a:solidFill>
              </a:rPr>
              <a:t>Le rôles des normes réglementaires</a:t>
            </a:r>
          </a:p>
          <a:p>
            <a:pPr lvl="1" eaLnBrk="1" hangingPunct="1">
              <a:defRPr/>
            </a:pPr>
            <a:r>
              <a:rPr lang="fr-FR" sz="2000" smtClean="0"/>
              <a:t>Normes environnementales : Dans les années 1980 sans résoudre totalement le problème depuis</a:t>
            </a:r>
          </a:p>
          <a:p>
            <a:pPr lvl="1" eaLnBrk="1" hangingPunct="1">
              <a:defRPr/>
            </a:pPr>
            <a:r>
              <a:rPr lang="fr-FR" sz="2000" smtClean="0"/>
              <a:t>Normes sur le bien-être animal : jugées largement insuffisantes au regard des demandes sociales et insuffisamment respectées (abattoirs) </a:t>
            </a:r>
          </a:p>
          <a:p>
            <a:pPr lvl="1" eaLnBrk="1" hangingPunct="1">
              <a:defRPr/>
            </a:pPr>
            <a:endParaRPr lang="fr-FR" sz="1000" smtClean="0"/>
          </a:p>
          <a:p>
            <a:pPr marL="0" indent="0" eaLnBrk="1" hangingPunct="1">
              <a:defRPr/>
            </a:pPr>
            <a:r>
              <a:rPr lang="fr-FR" sz="2000" smtClean="0">
                <a:solidFill>
                  <a:schemeClr val="folHlink"/>
                </a:solidFill>
              </a:rPr>
              <a:t>Le sens des normes réglementaires :</a:t>
            </a:r>
          </a:p>
          <a:p>
            <a:pPr lvl="1" eaLnBrk="1" hangingPunct="1">
              <a:defRPr/>
            </a:pPr>
            <a:r>
              <a:rPr lang="fr-FR" sz="2000" smtClean="0"/>
              <a:t>Pour l’éleveur = fin en soi, une autorisation à produire</a:t>
            </a:r>
          </a:p>
          <a:p>
            <a:pPr lvl="1" eaLnBrk="1" hangingPunct="1">
              <a:defRPr/>
            </a:pPr>
            <a:r>
              <a:rPr lang="fr-FR" sz="2000" smtClean="0"/>
              <a:t>Demande sociale = leur respect n’est pas un gage de bonnes pratiques, elles ne permettent pas de rétablir une confiance à l’égard de l’élevage</a:t>
            </a:r>
          </a:p>
          <a:p>
            <a:pPr lvl="1" eaLnBrk="1" hangingPunct="1">
              <a:defRPr/>
            </a:pPr>
            <a:r>
              <a:rPr lang="fr-FR" sz="2000" smtClean="0"/>
              <a:t>Rétablir la confiance: invalider les différentes raisons de se méfier</a:t>
            </a:r>
          </a:p>
        </p:txBody>
      </p:sp>
      <p:sp>
        <p:nvSpPr>
          <p:cNvPr id="30722" name="Footer Placeholder 3"/>
          <p:cNvSpPr txBox="1">
            <a:spLocks noGrp="1"/>
          </p:cNvSpPr>
          <p:nvPr/>
        </p:nvSpPr>
        <p:spPr bwMode="auto">
          <a:xfrm>
            <a:off x="1298575" y="6446838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>
                <a:solidFill>
                  <a:schemeClr val="tx2"/>
                </a:solidFill>
                <a:latin typeface="Calibri" pitchFamily="34" charset="0"/>
              </a:rPr>
              <a:t>ValorialConnection, Ploufragan, 21 juin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3919538" cy="1301750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sz="3200" b="1" smtClean="0">
                <a:solidFill>
                  <a:srgbClr val="EF8B00"/>
                </a:solidFill>
              </a:rPr>
              <a:t>Conclusion</a:t>
            </a:r>
            <a:br>
              <a:rPr lang="fr-FR" sz="3200" b="1" smtClean="0">
                <a:solidFill>
                  <a:srgbClr val="EF8B00"/>
                </a:solidFill>
              </a:rPr>
            </a:br>
            <a:r>
              <a:rPr lang="fr-FR" sz="2400" b="1" smtClean="0"/>
              <a:t/>
            </a:r>
            <a:br>
              <a:rPr lang="fr-FR" sz="2400" b="1" smtClean="0"/>
            </a:br>
            <a:r>
              <a:rPr lang="fr-FR" sz="2400" b="1" smtClean="0">
                <a:solidFill>
                  <a:schemeClr val="tx1"/>
                </a:solidFill>
              </a:rPr>
              <a:t>Acceptabilité sociale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6613" y="1400175"/>
            <a:ext cx="7599362" cy="12350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ctr">
              <a:buFont typeface="Arial" charset="0"/>
              <a:buChar char="•"/>
              <a:defRPr/>
            </a:pPr>
            <a:r>
              <a:rPr lang="fr-FR" sz="2000">
                <a:solidFill>
                  <a:srgbClr val="000000"/>
                </a:solidFill>
                <a:latin typeface="Calibri" pitchFamily="34" charset="0"/>
              </a:rPr>
              <a:t>Mesure qualitative et quantitative des contestations</a:t>
            </a:r>
          </a:p>
          <a:p>
            <a:pPr marL="285750" indent="-285750" algn="ctr">
              <a:buFont typeface="Arial" charset="0"/>
              <a:buChar char="•"/>
              <a:defRPr/>
            </a:pPr>
            <a:r>
              <a:rPr lang="fr-FR" sz="2000">
                <a:solidFill>
                  <a:srgbClr val="000000"/>
                </a:solidFill>
                <a:latin typeface="Calibri" pitchFamily="34" charset="0"/>
              </a:rPr>
              <a:t>Evaluation de la robustesse des remises en cause</a:t>
            </a:r>
          </a:p>
          <a:p>
            <a:pPr marL="285750" indent="-285750" algn="ctr">
              <a:buFont typeface="Arial" charset="0"/>
              <a:buChar char="•"/>
              <a:defRPr/>
            </a:pPr>
            <a:r>
              <a:rPr lang="fr-FR" sz="2000">
                <a:solidFill>
                  <a:srgbClr val="000000"/>
                </a:solidFill>
                <a:latin typeface="Calibri" pitchFamily="34" charset="0"/>
              </a:rPr>
              <a:t>Penser la faisabilité des demandes sociales pour rendre acceptable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228600" y="2716213"/>
            <a:ext cx="8669338" cy="40401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400" b="1" smtClean="0"/>
              <a:t>Acceptabilité sociale / controverse</a:t>
            </a:r>
            <a:r>
              <a:rPr lang="fr-FR" sz="2000" b="1" smtClean="0"/>
              <a:t> </a:t>
            </a:r>
          </a:p>
          <a:p>
            <a:pPr lvl="1" eaLnBrk="1" hangingPunct="1">
              <a:defRPr/>
            </a:pPr>
            <a:r>
              <a:rPr lang="fr-FR" sz="2000" smtClean="0"/>
              <a:t>Polarisation des positions, introduction d’un déséquilibre :</a:t>
            </a:r>
          </a:p>
          <a:p>
            <a:pPr lvl="2" eaLnBrk="1" hangingPunct="1">
              <a:defRPr/>
            </a:pPr>
            <a:r>
              <a:rPr lang="fr-FR" sz="2000" smtClean="0"/>
              <a:t>Acteurs légitimes à définir l’élevage et à le rendre acceptable </a:t>
            </a:r>
          </a:p>
          <a:p>
            <a:pPr lvl="2" eaLnBrk="1" hangingPunct="1">
              <a:defRPr/>
            </a:pPr>
            <a:r>
              <a:rPr lang="fr-FR" sz="2000" smtClean="0"/>
              <a:t>Clivage agriculture / société</a:t>
            </a:r>
          </a:p>
          <a:p>
            <a:pPr lvl="1" eaLnBrk="1" hangingPunct="1">
              <a:defRPr/>
            </a:pPr>
            <a:r>
              <a:rPr lang="fr-FR" sz="2000" smtClean="0"/>
              <a:t>Discrédit d’acteurs :</a:t>
            </a:r>
          </a:p>
          <a:p>
            <a:pPr lvl="2" eaLnBrk="1" hangingPunct="1">
              <a:defRPr/>
            </a:pPr>
            <a:r>
              <a:rPr lang="fr-FR" sz="2000" smtClean="0"/>
              <a:t>Négation d’autres valeurs et éthiques </a:t>
            </a:r>
          </a:p>
          <a:p>
            <a:pPr lvl="1" eaLnBrk="1" hangingPunct="1">
              <a:defRPr/>
            </a:pPr>
            <a:r>
              <a:rPr lang="fr-FR" sz="2000" smtClean="0"/>
              <a:t>Hiérarchisation des énoncés :</a:t>
            </a:r>
          </a:p>
          <a:p>
            <a:pPr lvl="2" eaLnBrk="1" hangingPunct="1">
              <a:defRPr/>
            </a:pPr>
            <a:r>
              <a:rPr lang="fr-FR" sz="2000" smtClean="0"/>
              <a:t>Réflexion sur des pratiques particulières, empêchant de penser le rôle social de l’élevage dans sa globalité</a:t>
            </a:r>
          </a:p>
          <a:p>
            <a:pPr lvl="2" eaLnBrk="1" hangingPunct="1">
              <a:defRPr/>
            </a:pPr>
            <a:r>
              <a:rPr lang="fr-FR" sz="2000" smtClean="0"/>
              <a:t>Question de la « faisabilité » : empêche de penser ce qui remet trop en cause le modèle dominant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15875" y="1284288"/>
            <a:ext cx="3773488" cy="417512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 algn="ctr">
            <a:solidFill>
              <a:srgbClr val="82729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2800" b="1">
                <a:solidFill>
                  <a:srgbClr val="FBC205"/>
                </a:solidFill>
              </a:rPr>
              <a:t>Penser en termes de controverse :</a:t>
            </a:r>
          </a:p>
          <a:p>
            <a:pPr algn="ctr">
              <a:defRPr/>
            </a:pPr>
            <a:endParaRPr lang="fr-FR" sz="2800" b="1">
              <a:solidFill>
                <a:srgbClr val="FBC205"/>
              </a:solidFill>
            </a:endParaRPr>
          </a:p>
          <a:p>
            <a:pPr algn="ctr">
              <a:buFontTx/>
              <a:buChar char="-"/>
              <a:defRPr/>
            </a:pPr>
            <a:r>
              <a:rPr lang="fr-FR" sz="2000">
                <a:solidFill>
                  <a:srgbClr val="5B5D6B"/>
                </a:solidFill>
              </a:rPr>
              <a:t>Identifier les énoncés questionnant l’élevage,</a:t>
            </a:r>
          </a:p>
          <a:p>
            <a:pPr algn="ctr">
              <a:defRPr/>
            </a:pPr>
            <a:endParaRPr lang="fr-FR" sz="2000">
              <a:solidFill>
                <a:srgbClr val="5B5D6B"/>
              </a:solidFill>
            </a:endParaRPr>
          </a:p>
          <a:p>
            <a:pPr algn="ctr">
              <a:defRPr/>
            </a:pPr>
            <a:r>
              <a:rPr lang="fr-FR" sz="2000">
                <a:solidFill>
                  <a:srgbClr val="5B5D6B"/>
                </a:solidFill>
              </a:rPr>
              <a:t>- Leur apporter des réponses permettant de réduire l’incertitude autour de pratiques acceptées</a:t>
            </a:r>
          </a:p>
        </p:txBody>
      </p:sp>
      <p:pic>
        <p:nvPicPr>
          <p:cNvPr id="32770" name="Image 0" descr="DSC_0113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31796" t="13042" r="19351" b="53526"/>
          <a:stretch>
            <a:fillRect/>
          </a:stretch>
        </p:blipFill>
        <p:spPr bwMode="auto">
          <a:xfrm>
            <a:off x="3922713" y="936625"/>
            <a:ext cx="51816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Footer Placeholder 3"/>
          <p:cNvSpPr txBox="1">
            <a:spLocks noGrp="1"/>
          </p:cNvSpPr>
          <p:nvPr/>
        </p:nvSpPr>
        <p:spPr bwMode="auto">
          <a:xfrm>
            <a:off x="1298575" y="6446838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>
                <a:solidFill>
                  <a:schemeClr val="tx2"/>
                </a:solidFill>
                <a:latin typeface="Calibri" pitchFamily="34" charset="0"/>
              </a:rPr>
              <a:t>ValorialConnection, Ploufragan, 21 juin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ctrTitle" idx="4294967295"/>
          </p:nvPr>
        </p:nvSpPr>
        <p:spPr>
          <a:xfrm>
            <a:off x="196850" y="2571750"/>
            <a:ext cx="7315200" cy="828675"/>
          </a:xfrm>
        </p:spPr>
        <p:txBody>
          <a:bodyPr anchor="b"/>
          <a:lstStyle/>
          <a:p>
            <a:pPr eaLnBrk="1" hangingPunct="1">
              <a:defRPr/>
            </a:pPr>
            <a:r>
              <a:rPr lang="fr-FR" b="1" smtClean="0">
                <a:solidFill>
                  <a:srgbClr val="FBC205"/>
                </a:solidFill>
              </a:rPr>
              <a:t>Merci de votre attention 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98438" y="5910263"/>
            <a:ext cx="3678237" cy="7461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70000"/>
              </a:lnSpc>
              <a:buFont typeface="Arial" charset="0"/>
              <a:buNone/>
              <a:defRPr/>
            </a:pPr>
            <a:r>
              <a:rPr lang="fr-FR" sz="2400" smtClean="0"/>
              <a:t>Pour aller plus loin : </a:t>
            </a:r>
          </a:p>
          <a:p>
            <a:pPr marL="0" indent="0" eaLnBrk="1" hangingPunct="1">
              <a:lnSpc>
                <a:spcPct val="70000"/>
              </a:lnSpc>
              <a:buFont typeface="Arial" charset="0"/>
              <a:buNone/>
              <a:defRPr/>
            </a:pPr>
            <a:r>
              <a:rPr lang="fr-FR" sz="2400" smtClean="0">
                <a:hlinkClick r:id="rId2"/>
              </a:rPr>
              <a:t>http://accept.ifip.asso.fr</a:t>
            </a:r>
            <a:endParaRPr lang="fr-FR" sz="2400" smtClean="0"/>
          </a:p>
        </p:txBody>
      </p:sp>
      <p:pic>
        <p:nvPicPr>
          <p:cNvPr id="33795" name="Picture 38" descr="Résultats de recherche d'images pour « logo  accept CASDAR 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43093">
            <a:off x="207963" y="4503738"/>
            <a:ext cx="1508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type="body" idx="4294967295"/>
          </p:nvPr>
        </p:nvSpPr>
        <p:spPr>
          <a:xfrm>
            <a:off x="333375" y="5362575"/>
            <a:ext cx="8685213" cy="12207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fr-FR" sz="2400" smtClean="0"/>
              <a:t>Comment donner du sens aux remises en cause de l’élevage pour y apporter des réponses 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fr-FR" sz="2400" smtClean="0">
                <a:solidFill>
                  <a:srgbClr val="FBC205"/>
                </a:solidFill>
              </a:rPr>
              <a:t>Acceptation sociale ou controverse</a:t>
            </a:r>
          </a:p>
        </p:txBody>
      </p:sp>
      <p:pic>
        <p:nvPicPr>
          <p:cNvPr id="5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7905">
            <a:off x="6497638" y="261938"/>
            <a:ext cx="2405062" cy="340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 rot="21316917">
            <a:off x="266700" y="474663"/>
            <a:ext cx="4686300" cy="147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135">
            <a:off x="3400425" y="2452688"/>
            <a:ext cx="35433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9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 rot="21170548">
            <a:off x="619049" y="2844411"/>
            <a:ext cx="2719538" cy="2067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0" name="Footer Placeholder 3"/>
          <p:cNvSpPr txBox="1">
            <a:spLocks noGrp="1"/>
          </p:cNvSpPr>
          <p:nvPr/>
        </p:nvSpPr>
        <p:spPr bwMode="auto">
          <a:xfrm>
            <a:off x="1298575" y="6446838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>
                <a:solidFill>
                  <a:schemeClr val="tx2"/>
                </a:solidFill>
                <a:latin typeface="Calibri" pitchFamily="34" charset="0"/>
              </a:rPr>
              <a:t>ValorialConnection, Ploufragan, 21 juin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 idx="4294967295"/>
          </p:nvPr>
        </p:nvSpPr>
        <p:spPr>
          <a:xfrm>
            <a:off x="301625" y="228600"/>
            <a:ext cx="8540750" cy="668338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smtClean="0"/>
              <a:t>Objectifs de la présentation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1775" y="1468438"/>
            <a:ext cx="8453438" cy="4775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400" smtClean="0"/>
              <a:t>Fournir des </a:t>
            </a:r>
            <a:r>
              <a:rPr lang="fr-FR" sz="2400" b="1" smtClean="0">
                <a:solidFill>
                  <a:srgbClr val="EF8B00"/>
                </a:solidFill>
              </a:rPr>
              <a:t>clés de compréhension des remises en cause</a:t>
            </a:r>
            <a:r>
              <a:rPr lang="fr-FR" sz="2400" smtClean="0"/>
              <a:t> de l’élevage à partir de la notion de controverse</a:t>
            </a:r>
          </a:p>
          <a:p>
            <a:pPr eaLnBrk="1" hangingPunct="1">
              <a:defRPr/>
            </a:pPr>
            <a:endParaRPr lang="fr-FR" sz="2400" smtClean="0"/>
          </a:p>
          <a:p>
            <a:pPr eaLnBrk="1" hangingPunct="1">
              <a:defRPr/>
            </a:pPr>
            <a:r>
              <a:rPr lang="fr-FR" sz="2400" b="1" smtClean="0">
                <a:solidFill>
                  <a:schemeClr val="hlink"/>
                </a:solidFill>
              </a:rPr>
              <a:t>1. La controverse sur l’élevage</a:t>
            </a:r>
          </a:p>
          <a:p>
            <a:pPr lvl="1" eaLnBrk="1" hangingPunct="1">
              <a:defRPr/>
            </a:pPr>
            <a:r>
              <a:rPr lang="fr-FR" sz="2000" smtClean="0"/>
              <a:t>C’est quoi une controverse ? Qui la compose ?</a:t>
            </a:r>
          </a:p>
          <a:p>
            <a:pPr lvl="1" eaLnBrk="1" hangingPunct="1">
              <a:defRPr/>
            </a:pPr>
            <a:r>
              <a:rPr lang="fr-FR" sz="2000" smtClean="0"/>
              <a:t>Comment elle fonctionne ?</a:t>
            </a:r>
          </a:p>
          <a:p>
            <a:pPr lvl="1" eaLnBrk="1" hangingPunct="1">
              <a:defRPr/>
            </a:pPr>
            <a:r>
              <a:rPr lang="fr-FR" sz="2000" smtClean="0"/>
              <a:t>Quels sont les enjeux de la controverse sur l’élevage ?</a:t>
            </a:r>
          </a:p>
          <a:p>
            <a:pPr lvl="1" eaLnBrk="1" hangingPunct="1">
              <a:defRPr/>
            </a:pPr>
            <a:endParaRPr lang="fr-FR" sz="2000" smtClean="0"/>
          </a:p>
          <a:p>
            <a:pPr eaLnBrk="1" hangingPunct="1">
              <a:defRPr/>
            </a:pPr>
            <a:r>
              <a:rPr lang="fr-FR" sz="2400" b="1" smtClean="0">
                <a:solidFill>
                  <a:schemeClr val="hlink"/>
                </a:solidFill>
              </a:rPr>
              <a:t>2. L’histoire de la controverse</a:t>
            </a:r>
          </a:p>
          <a:p>
            <a:pPr lvl="1" eaLnBrk="1" hangingPunct="1">
              <a:defRPr/>
            </a:pPr>
            <a:r>
              <a:rPr lang="fr-FR" sz="2000" smtClean="0"/>
              <a:t>La fin des consensus sur l’élevage</a:t>
            </a:r>
          </a:p>
          <a:p>
            <a:pPr lvl="1" eaLnBrk="1" hangingPunct="1">
              <a:defRPr/>
            </a:pPr>
            <a:r>
              <a:rPr lang="fr-FR" sz="2000" smtClean="0"/>
              <a:t>Normes et confiance </a:t>
            </a:r>
          </a:p>
          <a:p>
            <a:pPr lvl="1" eaLnBrk="1" hangingPunct="1">
              <a:defRPr/>
            </a:pPr>
            <a:r>
              <a:rPr lang="fr-FR" sz="2000" smtClean="0"/>
              <a:t>Acceptabilité sociale et controverse 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8575" y="6446838"/>
            <a:ext cx="3086100" cy="365125"/>
          </a:xfrm>
          <a:noFill/>
        </p:spPr>
        <p:txBody>
          <a:bodyPr anchor="ctr"/>
          <a:lstStyle/>
          <a:p>
            <a:r>
              <a:rPr lang="fr-FR" sz="1200" smtClean="0">
                <a:solidFill>
                  <a:schemeClr val="tx2"/>
                </a:solidFill>
                <a:latin typeface="Calibri" pitchFamily="34" charset="0"/>
              </a:rPr>
              <a:t>ValorialConnection, Ploufragan, 21 juin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422275" y="301625"/>
            <a:ext cx="5724525" cy="820738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sz="3200" b="1" smtClean="0"/>
              <a:t>La notion de controverse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0063" y="1746250"/>
            <a:ext cx="7886700" cy="4479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2400" b="1" smtClean="0">
                <a:solidFill>
                  <a:srgbClr val="EF8B00"/>
                </a:solidFill>
              </a:rPr>
              <a:t>Un conflit tripartite 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smtClean="0"/>
              <a:t>2 parties qui s’affrontent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smtClean="0"/>
              <a:t>1 public juge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b="1" smtClean="0">
                <a:solidFill>
                  <a:srgbClr val="EF8B00"/>
                </a:solidFill>
              </a:rPr>
              <a:t>L’enjeu, rallier le public à sa cause 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smtClean="0"/>
              <a:t>Conflit argumenté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smtClean="0"/>
              <a:t>Contrôle de l’image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smtClean="0"/>
              <a:t>Stratégies de publicisation ou de confinement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b="1" smtClean="0">
                <a:solidFill>
                  <a:srgbClr val="EF8B00"/>
                </a:solidFill>
              </a:rPr>
              <a:t>L’épreuve, le public prend partie 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smtClean="0"/>
              <a:t>Remise en cause des thèses dominantes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smtClean="0"/>
              <a:t>Construction de nouveaux consensus sociaux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smtClean="0"/>
              <a:t>Modification des normes (juridiques, sociales, etc.)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0050" y="1195388"/>
            <a:ext cx="199072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Footer Placeholder 3"/>
          <p:cNvSpPr txBox="1">
            <a:spLocks noGrp="1"/>
          </p:cNvSpPr>
          <p:nvPr/>
        </p:nvSpPr>
        <p:spPr bwMode="auto">
          <a:xfrm>
            <a:off x="1298575" y="6446838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>
                <a:solidFill>
                  <a:schemeClr val="tx2"/>
                </a:solidFill>
                <a:latin typeface="Calibri" pitchFamily="34" charset="0"/>
              </a:rPr>
              <a:t>ValorialConnection, Ploufragan, 21 juin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4025" y="558800"/>
            <a:ext cx="4972050" cy="612775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fr-FR" b="1">
                <a:solidFill>
                  <a:srgbClr val="EF8B00"/>
                </a:solidFill>
              </a:rPr>
              <a:t>Les vidéos de L 214</a:t>
            </a:r>
            <a:endParaRPr lang="fr-FR"/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 rot="10800000">
            <a:off x="3567113" y="2781300"/>
            <a:ext cx="2009775" cy="1687513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rgbClr val="FBC205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6888" y="2292350"/>
            <a:ext cx="135255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L 214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5588" y="2279650"/>
            <a:ext cx="236855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Abattoirs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7000" y="4465638"/>
            <a:ext cx="1350963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Public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358775" y="4141788"/>
            <a:ext cx="3013075" cy="1323975"/>
          </a:xfrm>
          <a:prstGeom prst="wedgeRectCallout">
            <a:avLst>
              <a:gd name="adj1" fmla="val 64648"/>
              <a:gd name="adj2" fmla="val -3477"/>
            </a:avLst>
          </a:prstGeom>
          <a:solidFill>
            <a:schemeClr val="folHlink"/>
          </a:solidFill>
          <a:ln w="9525" algn="ctr">
            <a:solidFill>
              <a:srgbClr val="9460F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2000" b="1">
                <a:solidFill>
                  <a:srgbClr val="5B5D6B"/>
                </a:solidFill>
              </a:rPr>
              <a:t>DIRECT</a:t>
            </a:r>
          </a:p>
          <a:p>
            <a:pPr algn="ctr">
              <a:defRPr/>
            </a:pPr>
            <a:r>
              <a:rPr lang="fr-FR">
                <a:solidFill>
                  <a:srgbClr val="5B5D6B"/>
                </a:solidFill>
              </a:rPr>
              <a:t>Personnes en capacité de prendre des décisions pour la fermeture des abattoirs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5808663" y="4338638"/>
            <a:ext cx="2227262" cy="798512"/>
          </a:xfrm>
          <a:prstGeom prst="wedgeRectCallout">
            <a:avLst>
              <a:gd name="adj1" fmla="val -69778"/>
              <a:gd name="adj2" fmla="val 10088"/>
            </a:avLst>
          </a:prstGeom>
          <a:solidFill>
            <a:schemeClr val="folHlink"/>
          </a:solidFill>
          <a:ln w="9525" algn="ctr">
            <a:solidFill>
              <a:srgbClr val="9460F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2000" b="1">
                <a:solidFill>
                  <a:srgbClr val="5B5D6B"/>
                </a:solidFill>
                <a:latin typeface="+mn-lt"/>
                <a:cs typeface="+mn-cs"/>
              </a:rPr>
              <a:t>INDIRECT</a:t>
            </a:r>
          </a:p>
          <a:p>
            <a:pPr algn="ctr">
              <a:defRPr/>
            </a:pPr>
            <a:r>
              <a:rPr lang="fr-FR">
                <a:solidFill>
                  <a:srgbClr val="5B5D6B"/>
                </a:solidFill>
                <a:latin typeface="+mn-lt"/>
                <a:cs typeface="+mn-cs"/>
              </a:rPr>
              <a:t>Audience des vidéos</a:t>
            </a:r>
          </a:p>
        </p:txBody>
      </p:sp>
      <p:sp>
        <p:nvSpPr>
          <p:cNvPr id="11" name="U-Turn Arrow 10"/>
          <p:cNvSpPr/>
          <p:nvPr/>
        </p:nvSpPr>
        <p:spPr>
          <a:xfrm rot="10800000">
            <a:off x="2174875" y="5372100"/>
            <a:ext cx="4305300" cy="696913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157413" y="3040063"/>
            <a:ext cx="2254250" cy="990600"/>
            <a:chOff x="2150772" y="3129769"/>
            <a:chExt cx="2016752" cy="991470"/>
          </a:xfrm>
        </p:grpSpPr>
        <p:sp>
          <p:nvSpPr>
            <p:cNvPr id="12" name="Up Arrow 11"/>
            <p:cNvSpPr>
              <a:spLocks noChangeArrowheads="1"/>
            </p:cNvSpPr>
            <p:nvPr/>
          </p:nvSpPr>
          <p:spPr bwMode="auto">
            <a:xfrm>
              <a:off x="2150772" y="3129769"/>
              <a:ext cx="322396" cy="991470"/>
            </a:xfrm>
            <a:prstGeom prst="upArrow">
              <a:avLst>
                <a:gd name="adj1" fmla="val 50000"/>
                <a:gd name="adj2" fmla="val 50004"/>
              </a:avLst>
            </a:prstGeom>
            <a:solidFill>
              <a:schemeClr val="accent1"/>
            </a:solidFill>
            <a:ln w="381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9471" name="TextBox 12"/>
            <p:cNvSpPr txBox="1">
              <a:spLocks noChangeArrowheads="1"/>
            </p:cNvSpPr>
            <p:nvPr/>
          </p:nvSpPr>
          <p:spPr bwMode="auto">
            <a:xfrm>
              <a:off x="2375171" y="3315670"/>
              <a:ext cx="1792353" cy="70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>
                  <a:latin typeface="Calibri" pitchFamily="34" charset="0"/>
                </a:rPr>
                <a:t>Normes règlementaires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394450" y="3522663"/>
            <a:ext cx="2749550" cy="682625"/>
            <a:chOff x="6298976" y="3613608"/>
            <a:chExt cx="2577586" cy="682566"/>
          </a:xfrm>
        </p:grpSpPr>
        <p:sp>
          <p:nvSpPr>
            <p:cNvPr id="15" name="Bent Arrow 14"/>
            <p:cNvSpPr>
              <a:spLocks/>
            </p:cNvSpPr>
            <p:nvPr/>
          </p:nvSpPr>
          <p:spPr bwMode="auto">
            <a:xfrm>
              <a:off x="6298976" y="3648530"/>
              <a:ext cx="808100" cy="647644"/>
            </a:xfrm>
            <a:custGeom>
              <a:avLst/>
              <a:gdLst>
                <a:gd name="T0" fmla="*/ 645966 w 807877"/>
                <a:gd name="T1" fmla="*/ 0 h 647644"/>
                <a:gd name="T2" fmla="*/ 645966 w 807877"/>
                <a:gd name="T3" fmla="*/ 323822 h 647644"/>
                <a:gd name="T4" fmla="*/ 80956 w 807877"/>
                <a:gd name="T5" fmla="*/ 647644 h 647644"/>
                <a:gd name="T6" fmla="*/ 807877 w 807877"/>
                <a:gd name="T7" fmla="*/ 161911 h 647644"/>
                <a:gd name="T8" fmla="*/ 17694720 60000 65536"/>
                <a:gd name="T9" fmla="*/ 5898240 60000 65536"/>
                <a:gd name="T10" fmla="*/ 589824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7877" h="647644">
                  <a:moveTo>
                    <a:pt x="0" y="647644"/>
                  </a:moveTo>
                  <a:lnTo>
                    <a:pt x="0" y="364300"/>
                  </a:lnTo>
                  <a:cubicBezTo>
                    <a:pt x="0" y="207813"/>
                    <a:pt x="126857" y="80956"/>
                    <a:pt x="283343" y="80956"/>
                  </a:cubicBezTo>
                  <a:lnTo>
                    <a:pt x="645966" y="80956"/>
                  </a:lnTo>
                  <a:lnTo>
                    <a:pt x="645966" y="0"/>
                  </a:lnTo>
                  <a:lnTo>
                    <a:pt x="807877" y="161911"/>
                  </a:lnTo>
                  <a:lnTo>
                    <a:pt x="645966" y="323822"/>
                  </a:lnTo>
                  <a:lnTo>
                    <a:pt x="645966" y="242867"/>
                  </a:lnTo>
                  <a:lnTo>
                    <a:pt x="283344" y="242867"/>
                  </a:lnTo>
                  <a:lnTo>
                    <a:pt x="283343" y="242867"/>
                  </a:lnTo>
                  <a:cubicBezTo>
                    <a:pt x="216278" y="242867"/>
                    <a:pt x="161911" y="297234"/>
                    <a:pt x="161911" y="364299"/>
                  </a:cubicBezTo>
                  <a:lnTo>
                    <a:pt x="161911" y="647644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69" name="TextBox 15"/>
            <p:cNvSpPr txBox="1">
              <a:spLocks noChangeArrowheads="1"/>
            </p:cNvSpPr>
            <p:nvPr/>
          </p:nvSpPr>
          <p:spPr bwMode="auto">
            <a:xfrm>
              <a:off x="7084753" y="3613608"/>
              <a:ext cx="1791809" cy="396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>
                  <a:latin typeface="Calibri" pitchFamily="34" charset="0"/>
                </a:rPr>
                <a:t>Normes sociales</a:t>
              </a:r>
            </a:p>
          </p:txBody>
        </p:sp>
      </p:grpSp>
      <p:sp>
        <p:nvSpPr>
          <p:cNvPr id="19467" name="Footer Placeholder 3"/>
          <p:cNvSpPr txBox="1">
            <a:spLocks noGrp="1"/>
          </p:cNvSpPr>
          <p:nvPr/>
        </p:nvSpPr>
        <p:spPr bwMode="auto">
          <a:xfrm>
            <a:off x="1298575" y="6446838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>
                <a:solidFill>
                  <a:schemeClr val="tx2"/>
                </a:solidFill>
                <a:latin typeface="Calibri" pitchFamily="34" charset="0"/>
              </a:rPr>
              <a:t>ValorialConnection, Ploufragan, 21 juin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9563" y="211138"/>
            <a:ext cx="6049962" cy="1020762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sz="3200" b="1"/>
              <a:t>Les épreuves :</a:t>
            </a:r>
            <a:br>
              <a:rPr lang="fr-FR" sz="3200" b="1"/>
            </a:br>
            <a:r>
              <a:rPr lang="fr-FR" sz="2800" b="1"/>
              <a:t>La dynamique de la controverse</a:t>
            </a:r>
          </a:p>
        </p:txBody>
      </p:sp>
      <p:sp>
        <p:nvSpPr>
          <p:cNvPr id="157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endParaRPr lang="fr-FR" sz="1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b="1" smtClean="0">
                <a:solidFill>
                  <a:schemeClr val="hlink"/>
                </a:solidFill>
              </a:rPr>
              <a:t>Les rapports de force 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smtClean="0"/>
              <a:t>La victoire d’1 partie se joue dans des rapports de force (pressions exercées par des lobbys, médias) et par consensus (code civil)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smtClean="0"/>
              <a:t>Soit pérennisation des positions dominantes, soit prise en compte de revendications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sz="20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b="1" smtClean="0">
                <a:solidFill>
                  <a:schemeClr val="hlink"/>
                </a:solidFill>
              </a:rPr>
              <a:t>La victoire d’une partie 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smtClean="0"/>
              <a:t>Les normes juridiques, socio-économiques, professionnelles sont modifiées (code civil, fermetures d’abattoirs, etc.)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smtClean="0"/>
              <a:t>Certaines pratiques doivent évoluer pour se conformer aux nouvelles normes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fr-FR" sz="1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b="1" smtClean="0">
                <a:solidFill>
                  <a:schemeClr val="hlink"/>
                </a:solidFill>
              </a:rPr>
              <a:t>La fin d’une épreuve 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2000" smtClean="0"/>
              <a:t>Quand de nouveaux consensus sont trouvés</a:t>
            </a:r>
          </a:p>
        </p:txBody>
      </p:sp>
      <p:sp>
        <p:nvSpPr>
          <p:cNvPr id="20483" name="Footer Placeholder 3"/>
          <p:cNvSpPr txBox="1">
            <a:spLocks noGrp="1"/>
          </p:cNvSpPr>
          <p:nvPr/>
        </p:nvSpPr>
        <p:spPr bwMode="auto">
          <a:xfrm>
            <a:off x="1298575" y="6446838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>
                <a:solidFill>
                  <a:schemeClr val="tx2"/>
                </a:solidFill>
                <a:latin typeface="Calibri" pitchFamily="34" charset="0"/>
              </a:rPr>
              <a:t>ValorialConnection, Ploufragan, 21 juin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FR" sz="3200" b="1" smtClean="0">
                <a:effectLst/>
              </a:rPr>
              <a:t>Les œufs de cage et « Monoprix »</a:t>
            </a:r>
          </a:p>
        </p:txBody>
      </p:sp>
      <p:pic>
        <p:nvPicPr>
          <p:cNvPr id="21506" name="Picture 7" descr="monoprix-oeufs-poules-c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8013" y="1508125"/>
            <a:ext cx="58578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sosceles Triangle 4"/>
          <p:cNvSpPr>
            <a:spLocks noChangeArrowheads="1"/>
          </p:cNvSpPr>
          <p:nvPr/>
        </p:nvSpPr>
        <p:spPr bwMode="auto">
          <a:xfrm rot="10800000">
            <a:off x="577850" y="3990975"/>
            <a:ext cx="2482850" cy="2217738"/>
          </a:xfrm>
          <a:prstGeom prst="triangle">
            <a:avLst>
              <a:gd name="adj" fmla="val 50472"/>
            </a:avLst>
          </a:prstGeom>
          <a:solidFill>
            <a:schemeClr val="bg1"/>
          </a:solidFill>
          <a:ln w="12700" algn="ctr">
            <a:solidFill>
              <a:srgbClr val="FFC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142875" y="3462338"/>
            <a:ext cx="1838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fr-FR" sz="2000"/>
              <a:t>Associations</a:t>
            </a: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293938" y="6138863"/>
            <a:ext cx="3078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fr-FR" sz="2000"/>
              <a:t>Consommateurs-clients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087938" y="5870575"/>
            <a:ext cx="3051175" cy="682625"/>
            <a:chOff x="6298976" y="3613608"/>
            <a:chExt cx="2577586" cy="682566"/>
          </a:xfrm>
        </p:grpSpPr>
        <p:sp>
          <p:nvSpPr>
            <p:cNvPr id="15" name="Bent Arrow 14"/>
            <p:cNvSpPr>
              <a:spLocks/>
            </p:cNvSpPr>
            <p:nvPr/>
          </p:nvSpPr>
          <p:spPr bwMode="auto">
            <a:xfrm>
              <a:off x="6298976" y="3648530"/>
              <a:ext cx="807340" cy="647644"/>
            </a:xfrm>
            <a:custGeom>
              <a:avLst/>
              <a:gdLst>
                <a:gd name="T0" fmla="*/ 645429 w 807340"/>
                <a:gd name="T1" fmla="*/ 0 h 647644"/>
                <a:gd name="T2" fmla="*/ 645429 w 807340"/>
                <a:gd name="T3" fmla="*/ 323822 h 647644"/>
                <a:gd name="T4" fmla="*/ 80956 w 807340"/>
                <a:gd name="T5" fmla="*/ 647644 h 647644"/>
                <a:gd name="T6" fmla="*/ 807340 w 807340"/>
                <a:gd name="T7" fmla="*/ 161911 h 647644"/>
                <a:gd name="T8" fmla="*/ 17694720 60000 65536"/>
                <a:gd name="T9" fmla="*/ 5898240 60000 65536"/>
                <a:gd name="T10" fmla="*/ 589824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7340" h="647644">
                  <a:moveTo>
                    <a:pt x="0" y="647644"/>
                  </a:moveTo>
                  <a:lnTo>
                    <a:pt x="0" y="364300"/>
                  </a:lnTo>
                  <a:cubicBezTo>
                    <a:pt x="0" y="207813"/>
                    <a:pt x="126857" y="80956"/>
                    <a:pt x="283343" y="80956"/>
                  </a:cubicBezTo>
                  <a:lnTo>
                    <a:pt x="645429" y="80956"/>
                  </a:lnTo>
                  <a:lnTo>
                    <a:pt x="645429" y="0"/>
                  </a:lnTo>
                  <a:lnTo>
                    <a:pt x="807340" y="161911"/>
                  </a:lnTo>
                  <a:lnTo>
                    <a:pt x="645429" y="323822"/>
                  </a:lnTo>
                  <a:lnTo>
                    <a:pt x="645429" y="242867"/>
                  </a:lnTo>
                  <a:lnTo>
                    <a:pt x="283344" y="242867"/>
                  </a:lnTo>
                  <a:lnTo>
                    <a:pt x="283343" y="242867"/>
                  </a:lnTo>
                  <a:cubicBezTo>
                    <a:pt x="216278" y="242867"/>
                    <a:pt x="161911" y="297234"/>
                    <a:pt x="161911" y="364299"/>
                  </a:cubicBezTo>
                  <a:lnTo>
                    <a:pt x="161911" y="647644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512" name="TextBox 15"/>
            <p:cNvSpPr txBox="1">
              <a:spLocks noChangeArrowheads="1"/>
            </p:cNvSpPr>
            <p:nvPr/>
          </p:nvSpPr>
          <p:spPr bwMode="auto">
            <a:xfrm>
              <a:off x="7084858" y="3613608"/>
              <a:ext cx="1791704" cy="396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>
                  <a:latin typeface="Calibri" pitchFamily="34" charset="0"/>
                </a:rPr>
                <a:t>Normes sociales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4294967295"/>
          </p:nvPr>
        </p:nvSpPr>
        <p:spPr>
          <a:xfrm>
            <a:off x="461963" y="241300"/>
            <a:ext cx="6329362" cy="508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fr-FR" b="1">
                <a:solidFill>
                  <a:srgbClr val="EF8B00"/>
                </a:solidFill>
              </a:rPr>
              <a:t>La controverse sur l’élevage</a:t>
            </a:r>
          </a:p>
        </p:txBody>
      </p:sp>
      <p:grpSp>
        <p:nvGrpSpPr>
          <p:cNvPr id="7" name="Groupe 34"/>
          <p:cNvGrpSpPr>
            <a:grpSpLocks/>
          </p:cNvGrpSpPr>
          <p:nvPr/>
        </p:nvGrpSpPr>
        <p:grpSpPr bwMode="auto">
          <a:xfrm>
            <a:off x="6016625" y="1779588"/>
            <a:ext cx="3001963" cy="2314575"/>
            <a:chOff x="5468952" y="1750398"/>
            <a:chExt cx="2684385" cy="2315902"/>
          </a:xfrm>
        </p:grpSpPr>
        <p:sp>
          <p:nvSpPr>
            <p:cNvPr id="8" name="Rectangle à coins arrondis 35"/>
            <p:cNvSpPr>
              <a:spLocks noChangeArrowheads="1"/>
            </p:cNvSpPr>
            <p:nvPr/>
          </p:nvSpPr>
          <p:spPr bwMode="auto">
            <a:xfrm>
              <a:off x="5468952" y="1750398"/>
              <a:ext cx="2684385" cy="2315902"/>
            </a:xfrm>
            <a:prstGeom prst="roundRect">
              <a:avLst>
                <a:gd name="adj" fmla="val 16667"/>
              </a:avLst>
            </a:prstGeom>
            <a:solidFill>
              <a:srgbClr val="FBC205"/>
            </a:solidFill>
            <a:ln w="25400" algn="ctr">
              <a:solidFill>
                <a:schemeClr val="accent2"/>
              </a:solidFill>
              <a:round/>
              <a:headEnd/>
              <a:tailE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Monde agricole</a:t>
              </a:r>
            </a:p>
          </p:txBody>
        </p:sp>
        <p:sp>
          <p:nvSpPr>
            <p:cNvPr id="22550" name="Rectangle à coins arrondis 36"/>
            <p:cNvSpPr>
              <a:spLocks noChangeArrowheads="1"/>
            </p:cNvSpPr>
            <p:nvPr/>
          </p:nvSpPr>
          <p:spPr bwMode="auto">
            <a:xfrm>
              <a:off x="7223526" y="2876580"/>
              <a:ext cx="756625" cy="435224"/>
            </a:xfrm>
            <a:prstGeom prst="roundRect">
              <a:avLst>
                <a:gd name="adj" fmla="val 16667"/>
              </a:avLst>
            </a:prstGeom>
            <a:solidFill>
              <a:srgbClr val="FBC205"/>
            </a:solidFill>
            <a:ln w="25400" algn="ctr">
              <a:solidFill>
                <a:srgbClr val="473B6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1600">
                  <a:solidFill>
                    <a:srgbClr val="FFFFFF"/>
                  </a:solidFill>
                  <a:latin typeface="Arial" charset="0"/>
                </a:rPr>
                <a:t>R&amp;D</a:t>
              </a:r>
            </a:p>
          </p:txBody>
        </p:sp>
        <p:sp>
          <p:nvSpPr>
            <p:cNvPr id="22551" name="Rectangle à coins arrondis 37"/>
            <p:cNvSpPr>
              <a:spLocks noChangeArrowheads="1"/>
            </p:cNvSpPr>
            <p:nvPr/>
          </p:nvSpPr>
          <p:spPr bwMode="auto">
            <a:xfrm>
              <a:off x="6134725" y="2301576"/>
              <a:ext cx="1614037" cy="454285"/>
            </a:xfrm>
            <a:prstGeom prst="roundRect">
              <a:avLst>
                <a:gd name="adj" fmla="val 16667"/>
              </a:avLst>
            </a:prstGeom>
            <a:solidFill>
              <a:srgbClr val="FBC205"/>
            </a:solidFill>
            <a:ln w="254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1600">
                  <a:solidFill>
                    <a:srgbClr val="FFFFFF"/>
                  </a:solidFill>
                  <a:latin typeface="Arial" charset="0"/>
                </a:rPr>
                <a:t>Interprofessions</a:t>
              </a:r>
            </a:p>
          </p:txBody>
        </p:sp>
        <p:sp>
          <p:nvSpPr>
            <p:cNvPr id="22552" name="Rectangle à coins arrondis 38"/>
            <p:cNvSpPr>
              <a:spLocks noChangeArrowheads="1"/>
            </p:cNvSpPr>
            <p:nvPr/>
          </p:nvSpPr>
          <p:spPr bwMode="auto">
            <a:xfrm>
              <a:off x="6387407" y="3454762"/>
              <a:ext cx="1051892" cy="441578"/>
            </a:xfrm>
            <a:prstGeom prst="roundRect">
              <a:avLst>
                <a:gd name="adj" fmla="val 16667"/>
              </a:avLst>
            </a:prstGeom>
            <a:solidFill>
              <a:srgbClr val="FBC205"/>
            </a:solidFill>
            <a:ln w="25400" algn="ctr">
              <a:solidFill>
                <a:srgbClr val="473B6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1600">
                  <a:solidFill>
                    <a:srgbClr val="FFFFFF"/>
                  </a:solidFill>
                  <a:latin typeface="Arial" charset="0"/>
                </a:rPr>
                <a:t>Eleveurs</a:t>
              </a:r>
            </a:p>
          </p:txBody>
        </p:sp>
        <p:sp>
          <p:nvSpPr>
            <p:cNvPr id="22553" name="Rectangle à coins arrondis 39"/>
            <p:cNvSpPr>
              <a:spLocks noChangeArrowheads="1"/>
            </p:cNvSpPr>
            <p:nvPr/>
          </p:nvSpPr>
          <p:spPr bwMode="auto">
            <a:xfrm>
              <a:off x="5635041" y="2897230"/>
              <a:ext cx="1000788" cy="424105"/>
            </a:xfrm>
            <a:prstGeom prst="roundRect">
              <a:avLst>
                <a:gd name="adj" fmla="val 16667"/>
              </a:avLst>
            </a:prstGeom>
            <a:solidFill>
              <a:srgbClr val="FBC205"/>
            </a:solidFill>
            <a:ln w="254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1600">
                  <a:solidFill>
                    <a:srgbClr val="FFFFFF"/>
                  </a:solidFill>
                  <a:latin typeface="Arial" charset="0"/>
                </a:rPr>
                <a:t>Syndicats</a:t>
              </a:r>
            </a:p>
          </p:txBody>
        </p:sp>
      </p:grpSp>
      <p:sp>
        <p:nvSpPr>
          <p:cNvPr id="13" name="Ellipse 40"/>
          <p:cNvSpPr>
            <a:spLocks noChangeArrowheads="1"/>
          </p:cNvSpPr>
          <p:nvPr/>
        </p:nvSpPr>
        <p:spPr bwMode="auto">
          <a:xfrm>
            <a:off x="3108325" y="3505200"/>
            <a:ext cx="1290638" cy="344488"/>
          </a:xfrm>
          <a:prstGeom prst="ellipse">
            <a:avLst/>
          </a:prstGeom>
          <a:solidFill>
            <a:schemeClr val="tx1"/>
          </a:solidFill>
          <a:ln w="25400" algn="ctr">
            <a:solidFill>
              <a:schemeClr val="folHlink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600">
                <a:solidFill>
                  <a:schemeClr val="bg1"/>
                </a:solidFill>
                <a:latin typeface="Arial" charset="0"/>
              </a:rPr>
              <a:t>Médias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706813" y="5584825"/>
            <a:ext cx="1452562" cy="771525"/>
          </a:xfrm>
          <a:prstGeom prst="rect">
            <a:avLst/>
          </a:prstGeom>
          <a:solidFill>
            <a:schemeClr val="folHlink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Pouvoirs publics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Politiques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503613" y="4406900"/>
            <a:ext cx="1825625" cy="525463"/>
          </a:xfrm>
          <a:prstGeom prst="rect">
            <a:avLst/>
          </a:prstGeom>
          <a:solidFill>
            <a:srgbClr val="8576A2"/>
          </a:solidFill>
          <a:ln w="25400" algn="ctr">
            <a:solidFill>
              <a:schemeClr val="folHlink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Citoyens / Consommateurs</a:t>
            </a:r>
          </a:p>
        </p:txBody>
      </p:sp>
      <p:sp>
        <p:nvSpPr>
          <p:cNvPr id="16" name="Ellipse 43"/>
          <p:cNvSpPr>
            <a:spLocks noChangeArrowheads="1"/>
          </p:cNvSpPr>
          <p:nvPr/>
        </p:nvSpPr>
        <p:spPr bwMode="auto">
          <a:xfrm>
            <a:off x="4524375" y="3505200"/>
            <a:ext cx="1128713" cy="344488"/>
          </a:xfrm>
          <a:prstGeom prst="ellipse">
            <a:avLst/>
          </a:prstGeom>
          <a:solidFill>
            <a:srgbClr val="FBC205"/>
          </a:solidFill>
          <a:ln w="25400" algn="ctr">
            <a:solidFill>
              <a:srgbClr val="B5B5BA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600">
                <a:solidFill>
                  <a:schemeClr val="tx2"/>
                </a:solidFill>
                <a:latin typeface="Arial" charset="0"/>
              </a:rPr>
              <a:t>IAA</a:t>
            </a:r>
          </a:p>
        </p:txBody>
      </p:sp>
      <p:grpSp>
        <p:nvGrpSpPr>
          <p:cNvPr id="17" name="Groupe 44"/>
          <p:cNvGrpSpPr>
            <a:grpSpLocks/>
          </p:cNvGrpSpPr>
          <p:nvPr/>
        </p:nvGrpSpPr>
        <p:grpSpPr bwMode="auto">
          <a:xfrm>
            <a:off x="144463" y="1855788"/>
            <a:ext cx="2765425" cy="2235200"/>
            <a:chOff x="1140170" y="1937873"/>
            <a:chExt cx="2338662" cy="2235938"/>
          </a:xfrm>
        </p:grpSpPr>
        <p:sp>
          <p:nvSpPr>
            <p:cNvPr id="18" name="Rectangle à coins arrondis 45"/>
            <p:cNvSpPr>
              <a:spLocks noChangeArrowheads="1"/>
            </p:cNvSpPr>
            <p:nvPr/>
          </p:nvSpPr>
          <p:spPr bwMode="auto">
            <a:xfrm>
              <a:off x="1140170" y="1937873"/>
              <a:ext cx="2338662" cy="223593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5400" algn="ctr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Monde associatif</a:t>
              </a:r>
            </a:p>
          </p:txBody>
        </p:sp>
        <p:sp>
          <p:nvSpPr>
            <p:cNvPr id="22544" name="Rectangle à coins arrondis 46"/>
            <p:cNvSpPr>
              <a:spLocks noChangeArrowheads="1"/>
            </p:cNvSpPr>
            <p:nvPr/>
          </p:nvSpPr>
          <p:spPr bwMode="auto">
            <a:xfrm>
              <a:off x="1246229" y="2577847"/>
              <a:ext cx="1349228" cy="37159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5400" algn="ctr">
              <a:solidFill>
                <a:srgbClr val="3800DC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1400">
                  <a:solidFill>
                    <a:schemeClr val="tx2"/>
                  </a:solidFill>
                  <a:latin typeface="Arial" charset="0"/>
                </a:rPr>
                <a:t>Environnement</a:t>
              </a:r>
            </a:p>
          </p:txBody>
        </p:sp>
        <p:grpSp>
          <p:nvGrpSpPr>
            <p:cNvPr id="22545" name="Groupe 47"/>
            <p:cNvGrpSpPr>
              <a:grpSpLocks/>
            </p:cNvGrpSpPr>
            <p:nvPr/>
          </p:nvGrpSpPr>
          <p:grpSpPr bwMode="auto">
            <a:xfrm>
              <a:off x="1552151" y="3052471"/>
              <a:ext cx="1774754" cy="958838"/>
              <a:chOff x="1461349" y="3036466"/>
              <a:chExt cx="1774754" cy="958838"/>
            </a:xfrm>
          </p:grpSpPr>
          <p:sp>
            <p:nvSpPr>
              <p:cNvPr id="22546" name="Rectangle à coins arrondis 48"/>
              <p:cNvSpPr>
                <a:spLocks noChangeArrowheads="1"/>
              </p:cNvSpPr>
              <p:nvPr/>
            </p:nvSpPr>
            <p:spPr bwMode="auto">
              <a:xfrm>
                <a:off x="1461521" y="3036661"/>
                <a:ext cx="1774806" cy="959166"/>
              </a:xfrm>
              <a:prstGeom prst="roundRect">
                <a:avLst>
                  <a:gd name="adj" fmla="val 16667"/>
                </a:avLst>
              </a:prstGeom>
              <a:solidFill>
                <a:srgbClr val="D7DB2B"/>
              </a:solidFill>
              <a:ln w="25400" algn="ctr">
                <a:solidFill>
                  <a:srgbClr val="9486B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fr-FR" sz="1600">
                    <a:solidFill>
                      <a:schemeClr val="tx2"/>
                    </a:solidFill>
                    <a:latin typeface="Arial" charset="0"/>
                  </a:rPr>
                  <a:t>Protection animale</a:t>
                </a:r>
              </a:p>
            </p:txBody>
          </p:sp>
          <p:sp>
            <p:nvSpPr>
              <p:cNvPr id="22547" name="Rectangle à coins arrondis 49"/>
              <p:cNvSpPr>
                <a:spLocks noChangeArrowheads="1"/>
              </p:cNvSpPr>
              <p:nvPr/>
            </p:nvSpPr>
            <p:spPr bwMode="auto">
              <a:xfrm>
                <a:off x="1552812" y="3422551"/>
                <a:ext cx="1329090" cy="231851"/>
              </a:xfrm>
              <a:prstGeom prst="roundRect">
                <a:avLst>
                  <a:gd name="adj" fmla="val 16667"/>
                </a:avLst>
              </a:prstGeom>
              <a:solidFill>
                <a:srgbClr val="D7DB2B"/>
              </a:solidFill>
              <a:ln w="25400" algn="ctr">
                <a:solidFill>
                  <a:srgbClr val="784A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fr-FR" sz="1600">
                    <a:solidFill>
                      <a:schemeClr val="tx2"/>
                    </a:solidFill>
                    <a:latin typeface="Arial" charset="0"/>
                  </a:rPr>
                  <a:t>Abolitionnistes</a:t>
                </a:r>
              </a:p>
            </p:txBody>
          </p:sp>
          <p:sp>
            <p:nvSpPr>
              <p:cNvPr id="22548" name="Rectangle à coins arrondis 50"/>
              <p:cNvSpPr>
                <a:spLocks noChangeArrowheads="1"/>
              </p:cNvSpPr>
              <p:nvPr/>
            </p:nvSpPr>
            <p:spPr bwMode="auto">
              <a:xfrm>
                <a:off x="2046857" y="3714748"/>
                <a:ext cx="1096835" cy="231851"/>
              </a:xfrm>
              <a:prstGeom prst="roundRect">
                <a:avLst>
                  <a:gd name="adj" fmla="val 16667"/>
                </a:avLst>
              </a:prstGeom>
              <a:solidFill>
                <a:srgbClr val="D7DB2B"/>
              </a:solidFill>
              <a:ln w="25400" algn="ctr">
                <a:solidFill>
                  <a:srgbClr val="784A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fr-FR" sz="1600">
                    <a:solidFill>
                      <a:schemeClr val="tx2"/>
                    </a:solidFill>
                    <a:latin typeface="Arial" charset="0"/>
                  </a:rPr>
                  <a:t>Welfaristes</a:t>
                </a:r>
              </a:p>
            </p:txBody>
          </p:sp>
        </p:grpSp>
      </p:grpSp>
      <p:sp>
        <p:nvSpPr>
          <p:cNvPr id="24" name="Up-Down Arrow 23"/>
          <p:cNvSpPr>
            <a:spLocks noChangeArrowheads="1"/>
          </p:cNvSpPr>
          <p:nvPr/>
        </p:nvSpPr>
        <p:spPr bwMode="auto">
          <a:xfrm rot="-3369820">
            <a:off x="2376487" y="3794126"/>
            <a:ext cx="398463" cy="2189162"/>
          </a:xfrm>
          <a:prstGeom prst="upDownArrow">
            <a:avLst>
              <a:gd name="adj1" fmla="val 50000"/>
              <a:gd name="adj2" fmla="val 50616"/>
            </a:avLst>
          </a:prstGeom>
          <a:solidFill>
            <a:srgbClr val="99F414"/>
          </a:solidFill>
          <a:ln w="9525" algn="ctr">
            <a:solidFill>
              <a:srgbClr val="9460FD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5" name="Up-Down Arrow 24"/>
          <p:cNvSpPr>
            <a:spLocks noChangeArrowheads="1"/>
          </p:cNvSpPr>
          <p:nvPr/>
        </p:nvSpPr>
        <p:spPr bwMode="auto">
          <a:xfrm rot="3532661">
            <a:off x="6076156" y="3844132"/>
            <a:ext cx="398463" cy="2114550"/>
          </a:xfrm>
          <a:prstGeom prst="upDownArrow">
            <a:avLst>
              <a:gd name="adj1" fmla="val 50000"/>
              <a:gd name="adj2" fmla="val 49997"/>
            </a:avLst>
          </a:prstGeom>
          <a:solidFill>
            <a:srgbClr val="F9F92D"/>
          </a:solidFill>
          <a:ln w="9525" algn="ctr">
            <a:solidFill>
              <a:srgbClr val="8F7FB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" name="Up-Down Arrow 25"/>
          <p:cNvSpPr>
            <a:spLocks noChangeArrowheads="1"/>
          </p:cNvSpPr>
          <p:nvPr/>
        </p:nvSpPr>
        <p:spPr bwMode="auto">
          <a:xfrm rot="-2651209">
            <a:off x="3146425" y="2549525"/>
            <a:ext cx="398463" cy="1028700"/>
          </a:xfrm>
          <a:prstGeom prst="upDownArrow">
            <a:avLst>
              <a:gd name="adj1" fmla="val 50000"/>
              <a:gd name="adj2" fmla="val 49996"/>
            </a:avLst>
          </a:prstGeom>
          <a:solidFill>
            <a:srgbClr val="99F414"/>
          </a:solidFill>
          <a:ln w="9525" algn="ctr">
            <a:solidFill>
              <a:srgbClr val="9460FD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7" name="Up-Down Arrow 26"/>
          <p:cNvSpPr>
            <a:spLocks noChangeArrowheads="1"/>
          </p:cNvSpPr>
          <p:nvPr/>
        </p:nvSpPr>
        <p:spPr bwMode="auto">
          <a:xfrm rot="2730071">
            <a:off x="5364957" y="2537619"/>
            <a:ext cx="398462" cy="1060450"/>
          </a:xfrm>
          <a:prstGeom prst="upDownArrow">
            <a:avLst>
              <a:gd name="adj1" fmla="val 50000"/>
              <a:gd name="adj2" fmla="val 49999"/>
            </a:avLst>
          </a:prstGeom>
          <a:solidFill>
            <a:srgbClr val="F9F92D"/>
          </a:solidFill>
          <a:ln w="9525" algn="ctr">
            <a:solidFill>
              <a:srgbClr val="8F7FB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Up-Down Arrow 29"/>
          <p:cNvSpPr>
            <a:spLocks noChangeArrowheads="1"/>
          </p:cNvSpPr>
          <p:nvPr/>
        </p:nvSpPr>
        <p:spPr bwMode="auto">
          <a:xfrm>
            <a:off x="4294188" y="4989513"/>
            <a:ext cx="304800" cy="533400"/>
          </a:xfrm>
          <a:prstGeom prst="upDownArrow">
            <a:avLst>
              <a:gd name="adj1" fmla="val 50000"/>
              <a:gd name="adj2" fmla="val 49997"/>
            </a:avLst>
          </a:prstGeom>
          <a:solidFill>
            <a:schemeClr val="folHlink"/>
          </a:solidFill>
          <a:ln w="9525" algn="ctr">
            <a:solidFill>
              <a:srgbClr val="585A69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" name="Up-Down Arrow 30"/>
          <p:cNvSpPr>
            <a:spLocks noChangeArrowheads="1"/>
          </p:cNvSpPr>
          <p:nvPr/>
        </p:nvSpPr>
        <p:spPr bwMode="auto">
          <a:xfrm>
            <a:off x="4319588" y="3827463"/>
            <a:ext cx="306387" cy="534987"/>
          </a:xfrm>
          <a:prstGeom prst="upDownArrow">
            <a:avLst>
              <a:gd name="adj1" fmla="val 50000"/>
              <a:gd name="adj2" fmla="val 49999"/>
            </a:avLst>
          </a:prstGeom>
          <a:solidFill>
            <a:schemeClr val="folHlink"/>
          </a:solidFill>
          <a:ln w="9525" algn="ctr">
            <a:solidFill>
              <a:srgbClr val="585A69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2542" name="Footer Placeholder 3"/>
          <p:cNvSpPr txBox="1">
            <a:spLocks noGrp="1"/>
          </p:cNvSpPr>
          <p:nvPr/>
        </p:nvSpPr>
        <p:spPr bwMode="auto">
          <a:xfrm>
            <a:off x="1298575" y="6446838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>
                <a:solidFill>
                  <a:schemeClr val="tx2"/>
                </a:solidFill>
                <a:latin typeface="Calibri" pitchFamily="34" charset="0"/>
              </a:rPr>
              <a:t>ValorialConnection, Ploufragan, 21 juin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 idx="4294967295"/>
          </p:nvPr>
        </p:nvSpPr>
        <p:spPr>
          <a:xfrm>
            <a:off x="166688" y="155575"/>
            <a:ext cx="7234237" cy="641350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sz="3200" b="1" smtClean="0"/>
              <a:t>Controverse et incertitude</a:t>
            </a:r>
          </a:p>
        </p:txBody>
      </p:sp>
      <p:sp>
        <p:nvSpPr>
          <p:cNvPr id="5" name="Curved Right Arrow 4"/>
          <p:cNvSpPr>
            <a:spLocks noChangeArrowheads="1"/>
          </p:cNvSpPr>
          <p:nvPr/>
        </p:nvSpPr>
        <p:spPr bwMode="auto">
          <a:xfrm>
            <a:off x="2549525" y="1473200"/>
            <a:ext cx="722313" cy="2898775"/>
          </a:xfrm>
          <a:prstGeom prst="curvedRightArrow">
            <a:avLst>
              <a:gd name="adj1" fmla="val 24990"/>
              <a:gd name="adj2" fmla="val 49998"/>
              <a:gd name="adj3" fmla="val 25000"/>
            </a:avLst>
          </a:prstGeom>
          <a:solidFill>
            <a:srgbClr val="99F414"/>
          </a:solidFill>
          <a:ln w="9525" algn="ctr">
            <a:solidFill>
              <a:srgbClr val="C5B2F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6" name="Curved Right Arrow 5"/>
          <p:cNvSpPr>
            <a:spLocks noChangeArrowheads="1"/>
          </p:cNvSpPr>
          <p:nvPr/>
        </p:nvSpPr>
        <p:spPr bwMode="auto">
          <a:xfrm flipH="1" flipV="1">
            <a:off x="5626100" y="1473200"/>
            <a:ext cx="774700" cy="2898775"/>
          </a:xfrm>
          <a:prstGeom prst="curvedRightArrow">
            <a:avLst>
              <a:gd name="adj1" fmla="val 25015"/>
              <a:gd name="adj2" fmla="val 49995"/>
              <a:gd name="adj3" fmla="val 25000"/>
            </a:avLst>
          </a:prstGeom>
          <a:solidFill>
            <a:srgbClr val="99F414"/>
          </a:solidFill>
          <a:ln w="9525" algn="ctr">
            <a:solidFill>
              <a:srgbClr val="82729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grpSp>
        <p:nvGrpSpPr>
          <p:cNvPr id="7" name="Rectangle 6"/>
          <p:cNvGrpSpPr>
            <a:grpSpLocks/>
          </p:cNvGrpSpPr>
          <p:nvPr/>
        </p:nvGrpSpPr>
        <p:grpSpPr bwMode="auto">
          <a:xfrm>
            <a:off x="3294063" y="3713163"/>
            <a:ext cx="2351087" cy="974725"/>
            <a:chOff x="2173" y="2339"/>
            <a:chExt cx="1260" cy="614"/>
          </a:xfrm>
        </p:grpSpPr>
        <p:pic>
          <p:nvPicPr>
            <p:cNvPr id="23568" name="Rectangle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73" y="2339"/>
              <a:ext cx="1260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Text Box 6"/>
            <p:cNvSpPr txBox="1">
              <a:spLocks noChangeArrowheads="1"/>
            </p:cNvSpPr>
            <p:nvPr/>
          </p:nvSpPr>
          <p:spPr bwMode="auto">
            <a:xfrm>
              <a:off x="2214" y="2388"/>
              <a:ext cx="1185" cy="520"/>
            </a:xfrm>
            <a:prstGeom prst="rect">
              <a:avLst/>
            </a:prstGeom>
            <a:solidFill>
              <a:srgbClr val="99F41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2400">
                  <a:solidFill>
                    <a:srgbClr val="FFFFFF"/>
                  </a:solidFill>
                </a:rPr>
                <a:t>INCERTITUDE</a:t>
              </a:r>
              <a:endParaRPr lang="fr-FR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Rectangle 7"/>
          <p:cNvGrpSpPr>
            <a:grpSpLocks/>
          </p:cNvGrpSpPr>
          <p:nvPr/>
        </p:nvGrpSpPr>
        <p:grpSpPr bwMode="auto">
          <a:xfrm>
            <a:off x="3243263" y="1206500"/>
            <a:ext cx="2609850" cy="976313"/>
            <a:chOff x="2043" y="760"/>
            <a:chExt cx="1521" cy="615"/>
          </a:xfrm>
        </p:grpSpPr>
        <p:pic>
          <p:nvPicPr>
            <p:cNvPr id="23566" name="Rectangle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3" y="760"/>
              <a:ext cx="1521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7" name="Text Box 9"/>
            <p:cNvSpPr txBox="1">
              <a:spLocks noChangeArrowheads="1"/>
            </p:cNvSpPr>
            <p:nvPr/>
          </p:nvSpPr>
          <p:spPr bwMode="auto">
            <a:xfrm>
              <a:off x="2117" y="811"/>
              <a:ext cx="1378" cy="519"/>
            </a:xfrm>
            <a:prstGeom prst="rect">
              <a:avLst/>
            </a:prstGeom>
            <a:solidFill>
              <a:srgbClr val="99F41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fr-FR" sz="2400">
                  <a:solidFill>
                    <a:srgbClr val="FFFFFF"/>
                  </a:solidFill>
                </a:rPr>
                <a:t>CONTROVERSE</a:t>
              </a:r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34950" y="5083175"/>
            <a:ext cx="53514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rgbClr val="EF8B00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fr-FR" sz="2400" b="1">
                <a:solidFill>
                  <a:srgbClr val="EF8B00"/>
                </a:solidFill>
                <a:latin typeface="Calibri" pitchFamily="34" charset="0"/>
              </a:rPr>
              <a:t>Enjeu pour les parties-prenantes : réduire la marge d’incertitude du public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632450" y="4899025"/>
            <a:ext cx="33766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EF8B00"/>
                </a:solidFill>
                <a:latin typeface="Calibri" pitchFamily="34" charset="0"/>
              </a:rPr>
              <a:t>Expertise = Réponse objectivée ?</a:t>
            </a:r>
          </a:p>
          <a:p>
            <a:pPr lvl="1"/>
            <a:r>
              <a:rPr lang="fr-FR">
                <a:latin typeface="Calibri" pitchFamily="34" charset="0"/>
              </a:rPr>
              <a:t>Parfois impossible…</a:t>
            </a:r>
          </a:p>
          <a:p>
            <a:pPr lvl="1"/>
            <a:r>
              <a:rPr lang="fr-FR">
                <a:latin typeface="Calibri" pitchFamily="34" charset="0"/>
              </a:rPr>
              <a:t>Parfois non nécessaire…</a:t>
            </a:r>
          </a:p>
          <a:p>
            <a:pPr lvl="1"/>
            <a:r>
              <a:rPr lang="fr-FR">
                <a:latin typeface="Calibri" pitchFamily="34" charset="0"/>
              </a:rPr>
              <a:t>Parfois insuffisante…</a:t>
            </a:r>
          </a:p>
        </p:txBody>
      </p:sp>
      <p:sp>
        <p:nvSpPr>
          <p:cNvPr id="3" name="Line Callout 1 (Accent Bar) 2"/>
          <p:cNvSpPr>
            <a:spLocks/>
          </p:cNvSpPr>
          <p:nvPr/>
        </p:nvSpPr>
        <p:spPr bwMode="auto">
          <a:xfrm>
            <a:off x="0" y="1473200"/>
            <a:ext cx="2306638" cy="871538"/>
          </a:xfrm>
          <a:prstGeom prst="accentCallout1">
            <a:avLst>
              <a:gd name="adj1" fmla="val 38486"/>
              <a:gd name="adj2" fmla="val 106079"/>
              <a:gd name="adj3" fmla="val 82000"/>
              <a:gd name="adj4" fmla="val 113560"/>
            </a:avLst>
          </a:prstGeom>
          <a:noFill/>
          <a:ln w="254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fr-F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Remise en question de normes établies</a:t>
            </a:r>
          </a:p>
        </p:txBody>
      </p:sp>
      <p:sp>
        <p:nvSpPr>
          <p:cNvPr id="14" name="Line Callout 1 (Accent Bar) 13"/>
          <p:cNvSpPr>
            <a:spLocks/>
          </p:cNvSpPr>
          <p:nvPr/>
        </p:nvSpPr>
        <p:spPr bwMode="auto">
          <a:xfrm>
            <a:off x="31750" y="3219450"/>
            <a:ext cx="2305050" cy="1152525"/>
          </a:xfrm>
          <a:prstGeom prst="accentCallout1">
            <a:avLst>
              <a:gd name="adj1" fmla="val 41444"/>
              <a:gd name="adj2" fmla="val 102727"/>
              <a:gd name="adj3" fmla="val -11218"/>
              <a:gd name="adj4" fmla="val 109648"/>
            </a:avLst>
          </a:prstGeom>
          <a:noFill/>
          <a:ln w="254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fr-F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Multitude de sens concurrents portés par différents types de connaissances</a:t>
            </a:r>
          </a:p>
        </p:txBody>
      </p:sp>
      <p:sp>
        <p:nvSpPr>
          <p:cNvPr id="17" name="Line Callout 1 (Accent Bar) 16"/>
          <p:cNvSpPr>
            <a:spLocks/>
          </p:cNvSpPr>
          <p:nvPr/>
        </p:nvSpPr>
        <p:spPr bwMode="auto">
          <a:xfrm>
            <a:off x="6519863" y="1495425"/>
            <a:ext cx="2733675" cy="869950"/>
          </a:xfrm>
          <a:prstGeom prst="accentCallout1">
            <a:avLst>
              <a:gd name="adj1" fmla="val 47366"/>
              <a:gd name="adj2" fmla="val -574"/>
              <a:gd name="adj3" fmla="val 68681"/>
              <a:gd name="adj4" fmla="val -10338"/>
            </a:avLst>
          </a:prstGeom>
          <a:noFill/>
          <a:ln w="254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Notion de risque : raisonnement probabiliste</a:t>
            </a:r>
          </a:p>
        </p:txBody>
      </p:sp>
      <p:sp>
        <p:nvSpPr>
          <p:cNvPr id="18" name="Line Callout 1 (Accent Bar) 17"/>
          <p:cNvSpPr>
            <a:spLocks/>
          </p:cNvSpPr>
          <p:nvPr/>
        </p:nvSpPr>
        <p:spPr bwMode="auto">
          <a:xfrm>
            <a:off x="6675438" y="3219450"/>
            <a:ext cx="2513012" cy="1069975"/>
          </a:xfrm>
          <a:prstGeom prst="accentCallout1">
            <a:avLst>
              <a:gd name="adj1" fmla="val 47366"/>
              <a:gd name="adj2" fmla="val -574"/>
              <a:gd name="adj3" fmla="val 26444"/>
              <a:gd name="adj4" fmla="val -13940"/>
            </a:avLst>
          </a:prstGeom>
          <a:noFill/>
          <a:ln w="254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Nature des questions : diffuses, difficilement décelables</a:t>
            </a:r>
          </a:p>
        </p:txBody>
      </p:sp>
      <p:pic>
        <p:nvPicPr>
          <p:cNvPr id="2356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8575" y="2171700"/>
            <a:ext cx="124936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Footer Placeholder 3"/>
          <p:cNvSpPr txBox="1">
            <a:spLocks noGrp="1"/>
          </p:cNvSpPr>
          <p:nvPr/>
        </p:nvSpPr>
        <p:spPr bwMode="auto">
          <a:xfrm>
            <a:off x="1298575" y="6446838"/>
            <a:ext cx="308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>
                <a:solidFill>
                  <a:schemeClr val="tx2"/>
                </a:solidFill>
                <a:latin typeface="Calibri" pitchFamily="34" charset="0"/>
              </a:rPr>
              <a:t>ValorialConnection, Ploufragan, 21 juin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/>
      <p:bldP spid="16" grpId="0"/>
      <p:bldP spid="3" grpId="0" animBg="1"/>
      <p:bldP spid="14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1_Boussole">
  <a:themeElements>
    <a:clrScheme name="1_Boussole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1_Boussol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ussole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ussole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ussole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ussole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ussole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ussole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ussole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oussole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oussole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1570</TotalTime>
  <Words>966</Words>
  <Application>Microsoft Office PowerPoint</Application>
  <PresentationFormat>Affichage à l'écran (4:3)</PresentationFormat>
  <Paragraphs>193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Modèle de conception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Tahoma</vt:lpstr>
      <vt:lpstr>Arial</vt:lpstr>
      <vt:lpstr>Wingdings</vt:lpstr>
      <vt:lpstr>Calibri</vt:lpstr>
      <vt:lpstr>1_Boussole</vt:lpstr>
      <vt:lpstr>1_Boussole</vt:lpstr>
      <vt:lpstr>Les enjeux sociaux d’une controverse :  questions autour de l’animal d’élevage</vt:lpstr>
      <vt:lpstr>Diapositive 2</vt:lpstr>
      <vt:lpstr>Objectifs de la présentation</vt:lpstr>
      <vt:lpstr>La notion de controverse </vt:lpstr>
      <vt:lpstr>Diapositive 5</vt:lpstr>
      <vt:lpstr>Les épreuves : La dynamique de la controverse</vt:lpstr>
      <vt:lpstr>Les œufs de cage et « Monoprix »</vt:lpstr>
      <vt:lpstr>Diapositive 8</vt:lpstr>
      <vt:lpstr>Controverse et incertitude</vt:lpstr>
      <vt:lpstr>Diapositive 10</vt:lpstr>
      <vt:lpstr>Diapositive 11</vt:lpstr>
      <vt:lpstr>2. Histoire de la controverse</vt:lpstr>
      <vt:lpstr>Diapositive 13</vt:lpstr>
      <vt:lpstr>Diapositive 14</vt:lpstr>
      <vt:lpstr>La « vache folle » (1996-2000), une crise de confiance majeure</vt:lpstr>
      <vt:lpstr>Diapositive 16</vt:lpstr>
      <vt:lpstr>Conclusion  Acceptabilité sociale</vt:lpstr>
      <vt:lpstr>Diapositive 18</vt:lpstr>
      <vt:lpstr>Merci de votre attention !</vt:lpstr>
    </vt:vector>
  </TitlesOfParts>
  <Company>INRA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Leonie Dusart</dc:creator>
  <cp:lastModifiedBy>vantilbeurgh_v</cp:lastModifiedBy>
  <cp:revision>127</cp:revision>
  <dcterms:created xsi:type="dcterms:W3CDTF">2016-09-22T10:25:12Z</dcterms:created>
  <dcterms:modified xsi:type="dcterms:W3CDTF">2017-06-21T05:53:47Z</dcterms:modified>
</cp:coreProperties>
</file>